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9" r:id="rId13"/>
    <p:sldId id="267" r:id="rId14"/>
    <p:sldId id="268" r:id="rId15"/>
    <p:sldId id="270" r:id="rId16"/>
    <p:sldId id="271" r:id="rId17"/>
    <p:sldId id="277" r:id="rId18"/>
    <p:sldId id="272" r:id="rId19"/>
    <p:sldId id="278" r:id="rId20"/>
    <p:sldId id="273" r:id="rId21"/>
    <p:sldId id="279" r:id="rId22"/>
    <p:sldId id="274" r:id="rId23"/>
    <p:sldId id="280" r:id="rId24"/>
    <p:sldId id="281" r:id="rId25"/>
    <p:sldId id="275"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05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0FEB-BB25-65D8-B41F-919918165B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2A649F-1A95-EB8B-01A5-380061950C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214304-9ADD-72CB-9A3E-4FF16BBFE8AE}"/>
              </a:ext>
            </a:extLst>
          </p:cNvPr>
          <p:cNvSpPr>
            <a:spLocks noGrp="1"/>
          </p:cNvSpPr>
          <p:nvPr>
            <p:ph type="dt" sz="half" idx="10"/>
          </p:nvPr>
        </p:nvSpPr>
        <p:spPr/>
        <p:txBody>
          <a:bodyPr/>
          <a:lstStyle/>
          <a:p>
            <a:fld id="{9AE5D491-DE8F-4291-9E93-320321238FD7}" type="datetimeFigureOut">
              <a:rPr lang="en-US" smtClean="0"/>
              <a:t>4/21/2024</a:t>
            </a:fld>
            <a:endParaRPr lang="en-US"/>
          </a:p>
        </p:txBody>
      </p:sp>
      <p:sp>
        <p:nvSpPr>
          <p:cNvPr id="5" name="Footer Placeholder 4">
            <a:extLst>
              <a:ext uri="{FF2B5EF4-FFF2-40B4-BE49-F238E27FC236}">
                <a16:creationId xmlns:a16="http://schemas.microsoft.com/office/drawing/2014/main" id="{5CA0C3AC-E397-C3E4-6BEB-3EC752AB7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E3BA8-8753-9B74-6BF0-5409E0FB4F59}"/>
              </a:ext>
            </a:extLst>
          </p:cNvPr>
          <p:cNvSpPr>
            <a:spLocks noGrp="1"/>
          </p:cNvSpPr>
          <p:nvPr>
            <p:ph type="sldNum" sz="quarter" idx="12"/>
          </p:nvPr>
        </p:nvSpPr>
        <p:spPr/>
        <p:txBody>
          <a:bodyPr/>
          <a:lstStyle/>
          <a:p>
            <a:fld id="{611242AF-DB04-4084-A38D-2AF0E69C7100}" type="slidenum">
              <a:rPr lang="en-US" smtClean="0"/>
              <a:t>‹#›</a:t>
            </a:fld>
            <a:endParaRPr lang="en-US"/>
          </a:p>
        </p:txBody>
      </p:sp>
    </p:spTree>
    <p:extLst>
      <p:ext uri="{BB962C8B-B14F-4D97-AF65-F5344CB8AC3E}">
        <p14:creationId xmlns:p14="http://schemas.microsoft.com/office/powerpoint/2010/main" val="181168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B291-0B14-FB15-58EF-CC94B6A1B7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1E16EB-95FA-9470-8942-0742E49000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991C8-E869-B8CA-834B-34CCBBB0FB96}"/>
              </a:ext>
            </a:extLst>
          </p:cNvPr>
          <p:cNvSpPr>
            <a:spLocks noGrp="1"/>
          </p:cNvSpPr>
          <p:nvPr>
            <p:ph type="dt" sz="half" idx="10"/>
          </p:nvPr>
        </p:nvSpPr>
        <p:spPr/>
        <p:txBody>
          <a:bodyPr/>
          <a:lstStyle/>
          <a:p>
            <a:fld id="{9AE5D491-DE8F-4291-9E93-320321238FD7}" type="datetimeFigureOut">
              <a:rPr lang="en-US" smtClean="0"/>
              <a:t>4/21/2024</a:t>
            </a:fld>
            <a:endParaRPr lang="en-US"/>
          </a:p>
        </p:txBody>
      </p:sp>
      <p:sp>
        <p:nvSpPr>
          <p:cNvPr id="5" name="Footer Placeholder 4">
            <a:extLst>
              <a:ext uri="{FF2B5EF4-FFF2-40B4-BE49-F238E27FC236}">
                <a16:creationId xmlns:a16="http://schemas.microsoft.com/office/drawing/2014/main" id="{708237B2-4A8F-F54D-8C42-9F47E4813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3C58B-0118-577A-4A94-0F0249565FB4}"/>
              </a:ext>
            </a:extLst>
          </p:cNvPr>
          <p:cNvSpPr>
            <a:spLocks noGrp="1"/>
          </p:cNvSpPr>
          <p:nvPr>
            <p:ph type="sldNum" sz="quarter" idx="12"/>
          </p:nvPr>
        </p:nvSpPr>
        <p:spPr/>
        <p:txBody>
          <a:bodyPr/>
          <a:lstStyle/>
          <a:p>
            <a:fld id="{611242AF-DB04-4084-A38D-2AF0E69C7100}" type="slidenum">
              <a:rPr lang="en-US" smtClean="0"/>
              <a:t>‹#›</a:t>
            </a:fld>
            <a:endParaRPr lang="en-US"/>
          </a:p>
        </p:txBody>
      </p:sp>
    </p:spTree>
    <p:extLst>
      <p:ext uri="{BB962C8B-B14F-4D97-AF65-F5344CB8AC3E}">
        <p14:creationId xmlns:p14="http://schemas.microsoft.com/office/powerpoint/2010/main" val="215504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70B0EA-5C0A-614E-EB81-7DB776CAA5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2FC10B-4CA1-08AE-12F6-9AAD992065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E54CB-F168-95CF-3FD0-F0F54A1C7638}"/>
              </a:ext>
            </a:extLst>
          </p:cNvPr>
          <p:cNvSpPr>
            <a:spLocks noGrp="1"/>
          </p:cNvSpPr>
          <p:nvPr>
            <p:ph type="dt" sz="half" idx="10"/>
          </p:nvPr>
        </p:nvSpPr>
        <p:spPr/>
        <p:txBody>
          <a:bodyPr/>
          <a:lstStyle/>
          <a:p>
            <a:fld id="{9AE5D491-DE8F-4291-9E93-320321238FD7}" type="datetimeFigureOut">
              <a:rPr lang="en-US" smtClean="0"/>
              <a:t>4/21/2024</a:t>
            </a:fld>
            <a:endParaRPr lang="en-US"/>
          </a:p>
        </p:txBody>
      </p:sp>
      <p:sp>
        <p:nvSpPr>
          <p:cNvPr id="5" name="Footer Placeholder 4">
            <a:extLst>
              <a:ext uri="{FF2B5EF4-FFF2-40B4-BE49-F238E27FC236}">
                <a16:creationId xmlns:a16="http://schemas.microsoft.com/office/drawing/2014/main" id="{191BC8B0-C214-5E29-3770-B049B961D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18973-455F-0B17-3B5A-42B8DC008973}"/>
              </a:ext>
            </a:extLst>
          </p:cNvPr>
          <p:cNvSpPr>
            <a:spLocks noGrp="1"/>
          </p:cNvSpPr>
          <p:nvPr>
            <p:ph type="sldNum" sz="quarter" idx="12"/>
          </p:nvPr>
        </p:nvSpPr>
        <p:spPr/>
        <p:txBody>
          <a:bodyPr/>
          <a:lstStyle/>
          <a:p>
            <a:fld id="{611242AF-DB04-4084-A38D-2AF0E69C7100}" type="slidenum">
              <a:rPr lang="en-US" smtClean="0"/>
              <a:t>‹#›</a:t>
            </a:fld>
            <a:endParaRPr lang="en-US"/>
          </a:p>
        </p:txBody>
      </p:sp>
    </p:spTree>
    <p:extLst>
      <p:ext uri="{BB962C8B-B14F-4D97-AF65-F5344CB8AC3E}">
        <p14:creationId xmlns:p14="http://schemas.microsoft.com/office/powerpoint/2010/main" val="384113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0DAC-40BA-ECC1-A402-DF9D0D402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B91F9-BC92-9873-28DB-3A69441C72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28225-EAE2-203A-5A25-53D3156425DB}"/>
              </a:ext>
            </a:extLst>
          </p:cNvPr>
          <p:cNvSpPr>
            <a:spLocks noGrp="1"/>
          </p:cNvSpPr>
          <p:nvPr>
            <p:ph type="dt" sz="half" idx="10"/>
          </p:nvPr>
        </p:nvSpPr>
        <p:spPr/>
        <p:txBody>
          <a:bodyPr/>
          <a:lstStyle/>
          <a:p>
            <a:fld id="{9AE5D491-DE8F-4291-9E93-320321238FD7}" type="datetimeFigureOut">
              <a:rPr lang="en-US" smtClean="0"/>
              <a:t>4/21/2024</a:t>
            </a:fld>
            <a:endParaRPr lang="en-US"/>
          </a:p>
        </p:txBody>
      </p:sp>
      <p:sp>
        <p:nvSpPr>
          <p:cNvPr id="5" name="Footer Placeholder 4">
            <a:extLst>
              <a:ext uri="{FF2B5EF4-FFF2-40B4-BE49-F238E27FC236}">
                <a16:creationId xmlns:a16="http://schemas.microsoft.com/office/drawing/2014/main" id="{71B5F0C3-8EF3-714F-6EE1-FF61B6FC2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44B2E-AA65-977E-A4C7-AC235D1AD3F9}"/>
              </a:ext>
            </a:extLst>
          </p:cNvPr>
          <p:cNvSpPr>
            <a:spLocks noGrp="1"/>
          </p:cNvSpPr>
          <p:nvPr>
            <p:ph type="sldNum" sz="quarter" idx="12"/>
          </p:nvPr>
        </p:nvSpPr>
        <p:spPr/>
        <p:txBody>
          <a:bodyPr/>
          <a:lstStyle/>
          <a:p>
            <a:fld id="{611242AF-DB04-4084-A38D-2AF0E69C7100}" type="slidenum">
              <a:rPr lang="en-US" smtClean="0"/>
              <a:t>‹#›</a:t>
            </a:fld>
            <a:endParaRPr lang="en-US"/>
          </a:p>
        </p:txBody>
      </p:sp>
    </p:spTree>
    <p:extLst>
      <p:ext uri="{BB962C8B-B14F-4D97-AF65-F5344CB8AC3E}">
        <p14:creationId xmlns:p14="http://schemas.microsoft.com/office/powerpoint/2010/main" val="185625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D435-FB16-65F8-75B3-F78FD93986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AB78BC-3ACE-2542-2E57-CB96F5AB52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20273D-26A3-5AF6-579E-5A58D7C7C575}"/>
              </a:ext>
            </a:extLst>
          </p:cNvPr>
          <p:cNvSpPr>
            <a:spLocks noGrp="1"/>
          </p:cNvSpPr>
          <p:nvPr>
            <p:ph type="dt" sz="half" idx="10"/>
          </p:nvPr>
        </p:nvSpPr>
        <p:spPr/>
        <p:txBody>
          <a:bodyPr/>
          <a:lstStyle/>
          <a:p>
            <a:fld id="{9AE5D491-DE8F-4291-9E93-320321238FD7}" type="datetimeFigureOut">
              <a:rPr lang="en-US" smtClean="0"/>
              <a:t>4/21/2024</a:t>
            </a:fld>
            <a:endParaRPr lang="en-US"/>
          </a:p>
        </p:txBody>
      </p:sp>
      <p:sp>
        <p:nvSpPr>
          <p:cNvPr id="5" name="Footer Placeholder 4">
            <a:extLst>
              <a:ext uri="{FF2B5EF4-FFF2-40B4-BE49-F238E27FC236}">
                <a16:creationId xmlns:a16="http://schemas.microsoft.com/office/drawing/2014/main" id="{ABFCFC1A-47F9-5515-25D1-24579ABD3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A5EDD-F2EA-5FB8-BB20-7E8A8F4A6DEA}"/>
              </a:ext>
            </a:extLst>
          </p:cNvPr>
          <p:cNvSpPr>
            <a:spLocks noGrp="1"/>
          </p:cNvSpPr>
          <p:nvPr>
            <p:ph type="sldNum" sz="quarter" idx="12"/>
          </p:nvPr>
        </p:nvSpPr>
        <p:spPr/>
        <p:txBody>
          <a:bodyPr/>
          <a:lstStyle/>
          <a:p>
            <a:fld id="{611242AF-DB04-4084-A38D-2AF0E69C7100}" type="slidenum">
              <a:rPr lang="en-US" smtClean="0"/>
              <a:t>‹#›</a:t>
            </a:fld>
            <a:endParaRPr lang="en-US"/>
          </a:p>
        </p:txBody>
      </p:sp>
    </p:spTree>
    <p:extLst>
      <p:ext uri="{BB962C8B-B14F-4D97-AF65-F5344CB8AC3E}">
        <p14:creationId xmlns:p14="http://schemas.microsoft.com/office/powerpoint/2010/main" val="140171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68FE-0980-8CC1-2D92-E62BB5A4CE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5DE6C-33BD-2207-89BF-84383C7E7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AEC751-8AC8-0791-2792-9F93E589F8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15A749-63BE-82CD-44F0-953AC67151C1}"/>
              </a:ext>
            </a:extLst>
          </p:cNvPr>
          <p:cNvSpPr>
            <a:spLocks noGrp="1"/>
          </p:cNvSpPr>
          <p:nvPr>
            <p:ph type="dt" sz="half" idx="10"/>
          </p:nvPr>
        </p:nvSpPr>
        <p:spPr/>
        <p:txBody>
          <a:bodyPr/>
          <a:lstStyle/>
          <a:p>
            <a:fld id="{9AE5D491-DE8F-4291-9E93-320321238FD7}" type="datetimeFigureOut">
              <a:rPr lang="en-US" smtClean="0"/>
              <a:t>4/21/2024</a:t>
            </a:fld>
            <a:endParaRPr lang="en-US"/>
          </a:p>
        </p:txBody>
      </p:sp>
      <p:sp>
        <p:nvSpPr>
          <p:cNvPr id="6" name="Footer Placeholder 5">
            <a:extLst>
              <a:ext uri="{FF2B5EF4-FFF2-40B4-BE49-F238E27FC236}">
                <a16:creationId xmlns:a16="http://schemas.microsoft.com/office/drawing/2014/main" id="{832296E3-FBBA-4669-5074-118332BF3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F3652-B4F3-237B-589D-530380BD1900}"/>
              </a:ext>
            </a:extLst>
          </p:cNvPr>
          <p:cNvSpPr>
            <a:spLocks noGrp="1"/>
          </p:cNvSpPr>
          <p:nvPr>
            <p:ph type="sldNum" sz="quarter" idx="12"/>
          </p:nvPr>
        </p:nvSpPr>
        <p:spPr/>
        <p:txBody>
          <a:bodyPr/>
          <a:lstStyle/>
          <a:p>
            <a:fld id="{611242AF-DB04-4084-A38D-2AF0E69C7100}" type="slidenum">
              <a:rPr lang="en-US" smtClean="0"/>
              <a:t>‹#›</a:t>
            </a:fld>
            <a:endParaRPr lang="en-US"/>
          </a:p>
        </p:txBody>
      </p:sp>
    </p:spTree>
    <p:extLst>
      <p:ext uri="{BB962C8B-B14F-4D97-AF65-F5344CB8AC3E}">
        <p14:creationId xmlns:p14="http://schemas.microsoft.com/office/powerpoint/2010/main" val="241506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6DAFA-3DEB-2B90-8B34-1FE170D893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C6411-B427-6A52-F772-F8C0C469BA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F60551-F4E3-56AB-98DA-4CAD51952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17C1FA-A6D3-FA0D-9B46-0906F7972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CF8FDB-1739-3DC6-75C5-797DC6F2FE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F09439-B920-E413-DFD0-833C4FAE7854}"/>
              </a:ext>
            </a:extLst>
          </p:cNvPr>
          <p:cNvSpPr>
            <a:spLocks noGrp="1"/>
          </p:cNvSpPr>
          <p:nvPr>
            <p:ph type="dt" sz="half" idx="10"/>
          </p:nvPr>
        </p:nvSpPr>
        <p:spPr/>
        <p:txBody>
          <a:bodyPr/>
          <a:lstStyle/>
          <a:p>
            <a:fld id="{9AE5D491-DE8F-4291-9E93-320321238FD7}" type="datetimeFigureOut">
              <a:rPr lang="en-US" smtClean="0"/>
              <a:t>4/21/2024</a:t>
            </a:fld>
            <a:endParaRPr lang="en-US"/>
          </a:p>
        </p:txBody>
      </p:sp>
      <p:sp>
        <p:nvSpPr>
          <p:cNvPr id="8" name="Footer Placeholder 7">
            <a:extLst>
              <a:ext uri="{FF2B5EF4-FFF2-40B4-BE49-F238E27FC236}">
                <a16:creationId xmlns:a16="http://schemas.microsoft.com/office/drawing/2014/main" id="{6DB80D07-FC5A-FB9C-37D3-C206CFC0E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D7A6A2-FF67-1D2E-4D60-09A99BBB7CF1}"/>
              </a:ext>
            </a:extLst>
          </p:cNvPr>
          <p:cNvSpPr>
            <a:spLocks noGrp="1"/>
          </p:cNvSpPr>
          <p:nvPr>
            <p:ph type="sldNum" sz="quarter" idx="12"/>
          </p:nvPr>
        </p:nvSpPr>
        <p:spPr/>
        <p:txBody>
          <a:bodyPr/>
          <a:lstStyle/>
          <a:p>
            <a:fld id="{611242AF-DB04-4084-A38D-2AF0E69C7100}" type="slidenum">
              <a:rPr lang="en-US" smtClean="0"/>
              <a:t>‹#›</a:t>
            </a:fld>
            <a:endParaRPr lang="en-US"/>
          </a:p>
        </p:txBody>
      </p:sp>
    </p:spTree>
    <p:extLst>
      <p:ext uri="{BB962C8B-B14F-4D97-AF65-F5344CB8AC3E}">
        <p14:creationId xmlns:p14="http://schemas.microsoft.com/office/powerpoint/2010/main" val="338563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89A2-5B4A-2559-30EB-8B491D0B9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AA069B-1121-92D4-0C2F-02DA3EAD0ED6}"/>
              </a:ext>
            </a:extLst>
          </p:cNvPr>
          <p:cNvSpPr>
            <a:spLocks noGrp="1"/>
          </p:cNvSpPr>
          <p:nvPr>
            <p:ph type="dt" sz="half" idx="10"/>
          </p:nvPr>
        </p:nvSpPr>
        <p:spPr/>
        <p:txBody>
          <a:bodyPr/>
          <a:lstStyle/>
          <a:p>
            <a:fld id="{9AE5D491-DE8F-4291-9E93-320321238FD7}" type="datetimeFigureOut">
              <a:rPr lang="en-US" smtClean="0"/>
              <a:t>4/21/2024</a:t>
            </a:fld>
            <a:endParaRPr lang="en-US"/>
          </a:p>
        </p:txBody>
      </p:sp>
      <p:sp>
        <p:nvSpPr>
          <p:cNvPr id="4" name="Footer Placeholder 3">
            <a:extLst>
              <a:ext uri="{FF2B5EF4-FFF2-40B4-BE49-F238E27FC236}">
                <a16:creationId xmlns:a16="http://schemas.microsoft.com/office/drawing/2014/main" id="{4FC1D2D2-8003-8F17-85E4-317D84E89F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747780-BFF5-5A7B-A124-907788A4F57F}"/>
              </a:ext>
            </a:extLst>
          </p:cNvPr>
          <p:cNvSpPr>
            <a:spLocks noGrp="1"/>
          </p:cNvSpPr>
          <p:nvPr>
            <p:ph type="sldNum" sz="quarter" idx="12"/>
          </p:nvPr>
        </p:nvSpPr>
        <p:spPr/>
        <p:txBody>
          <a:bodyPr/>
          <a:lstStyle/>
          <a:p>
            <a:fld id="{611242AF-DB04-4084-A38D-2AF0E69C7100}" type="slidenum">
              <a:rPr lang="en-US" smtClean="0"/>
              <a:t>‹#›</a:t>
            </a:fld>
            <a:endParaRPr lang="en-US"/>
          </a:p>
        </p:txBody>
      </p:sp>
    </p:spTree>
    <p:extLst>
      <p:ext uri="{BB962C8B-B14F-4D97-AF65-F5344CB8AC3E}">
        <p14:creationId xmlns:p14="http://schemas.microsoft.com/office/powerpoint/2010/main" val="160042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227A9-7CDC-CD9D-315C-B0B7F86A4785}"/>
              </a:ext>
            </a:extLst>
          </p:cNvPr>
          <p:cNvSpPr>
            <a:spLocks noGrp="1"/>
          </p:cNvSpPr>
          <p:nvPr>
            <p:ph type="dt" sz="half" idx="10"/>
          </p:nvPr>
        </p:nvSpPr>
        <p:spPr/>
        <p:txBody>
          <a:bodyPr/>
          <a:lstStyle/>
          <a:p>
            <a:fld id="{9AE5D491-DE8F-4291-9E93-320321238FD7}" type="datetimeFigureOut">
              <a:rPr lang="en-US" smtClean="0"/>
              <a:t>4/21/2024</a:t>
            </a:fld>
            <a:endParaRPr lang="en-US"/>
          </a:p>
        </p:txBody>
      </p:sp>
      <p:sp>
        <p:nvSpPr>
          <p:cNvPr id="3" name="Footer Placeholder 2">
            <a:extLst>
              <a:ext uri="{FF2B5EF4-FFF2-40B4-BE49-F238E27FC236}">
                <a16:creationId xmlns:a16="http://schemas.microsoft.com/office/drawing/2014/main" id="{F9738A98-270C-287F-6FEF-98DFEEB686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223011-F014-6B11-3FF7-7C812F6AB5C0}"/>
              </a:ext>
            </a:extLst>
          </p:cNvPr>
          <p:cNvSpPr>
            <a:spLocks noGrp="1"/>
          </p:cNvSpPr>
          <p:nvPr>
            <p:ph type="sldNum" sz="quarter" idx="12"/>
          </p:nvPr>
        </p:nvSpPr>
        <p:spPr/>
        <p:txBody>
          <a:bodyPr/>
          <a:lstStyle/>
          <a:p>
            <a:fld id="{611242AF-DB04-4084-A38D-2AF0E69C7100}" type="slidenum">
              <a:rPr lang="en-US" smtClean="0"/>
              <a:t>‹#›</a:t>
            </a:fld>
            <a:endParaRPr lang="en-US"/>
          </a:p>
        </p:txBody>
      </p:sp>
    </p:spTree>
    <p:extLst>
      <p:ext uri="{BB962C8B-B14F-4D97-AF65-F5344CB8AC3E}">
        <p14:creationId xmlns:p14="http://schemas.microsoft.com/office/powerpoint/2010/main" val="400401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E992-FAD4-00B3-62AD-3CFEC07A8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F9F334-C2B3-A809-5678-CB2B77014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FEDF0C-3E2E-D2E2-461C-E4894574A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6D2AB-4DFF-6E18-9CBC-6C996C62FE98}"/>
              </a:ext>
            </a:extLst>
          </p:cNvPr>
          <p:cNvSpPr>
            <a:spLocks noGrp="1"/>
          </p:cNvSpPr>
          <p:nvPr>
            <p:ph type="dt" sz="half" idx="10"/>
          </p:nvPr>
        </p:nvSpPr>
        <p:spPr/>
        <p:txBody>
          <a:bodyPr/>
          <a:lstStyle/>
          <a:p>
            <a:fld id="{9AE5D491-DE8F-4291-9E93-320321238FD7}" type="datetimeFigureOut">
              <a:rPr lang="en-US" smtClean="0"/>
              <a:t>4/21/2024</a:t>
            </a:fld>
            <a:endParaRPr lang="en-US"/>
          </a:p>
        </p:txBody>
      </p:sp>
      <p:sp>
        <p:nvSpPr>
          <p:cNvPr id="6" name="Footer Placeholder 5">
            <a:extLst>
              <a:ext uri="{FF2B5EF4-FFF2-40B4-BE49-F238E27FC236}">
                <a16:creationId xmlns:a16="http://schemas.microsoft.com/office/drawing/2014/main" id="{DCEF0038-2157-2023-BFC6-BD8BC0237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4D1B2-D7B4-FE39-4294-9C91184FD7A7}"/>
              </a:ext>
            </a:extLst>
          </p:cNvPr>
          <p:cNvSpPr>
            <a:spLocks noGrp="1"/>
          </p:cNvSpPr>
          <p:nvPr>
            <p:ph type="sldNum" sz="quarter" idx="12"/>
          </p:nvPr>
        </p:nvSpPr>
        <p:spPr/>
        <p:txBody>
          <a:bodyPr/>
          <a:lstStyle/>
          <a:p>
            <a:fld id="{611242AF-DB04-4084-A38D-2AF0E69C7100}" type="slidenum">
              <a:rPr lang="en-US" smtClean="0"/>
              <a:t>‹#›</a:t>
            </a:fld>
            <a:endParaRPr lang="en-US"/>
          </a:p>
        </p:txBody>
      </p:sp>
    </p:spTree>
    <p:extLst>
      <p:ext uri="{BB962C8B-B14F-4D97-AF65-F5344CB8AC3E}">
        <p14:creationId xmlns:p14="http://schemas.microsoft.com/office/powerpoint/2010/main" val="67648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94E7-D5EA-9360-544E-91E70D74E3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A69D7E-6283-6D8B-7280-89C5A56638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273D1B-8C14-7546-56DB-BEBC6BBA7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A5127-0440-D8FD-85C4-D6A722E47756}"/>
              </a:ext>
            </a:extLst>
          </p:cNvPr>
          <p:cNvSpPr>
            <a:spLocks noGrp="1"/>
          </p:cNvSpPr>
          <p:nvPr>
            <p:ph type="dt" sz="half" idx="10"/>
          </p:nvPr>
        </p:nvSpPr>
        <p:spPr/>
        <p:txBody>
          <a:bodyPr/>
          <a:lstStyle/>
          <a:p>
            <a:fld id="{9AE5D491-DE8F-4291-9E93-320321238FD7}" type="datetimeFigureOut">
              <a:rPr lang="en-US" smtClean="0"/>
              <a:t>4/21/2024</a:t>
            </a:fld>
            <a:endParaRPr lang="en-US"/>
          </a:p>
        </p:txBody>
      </p:sp>
      <p:sp>
        <p:nvSpPr>
          <p:cNvPr id="6" name="Footer Placeholder 5">
            <a:extLst>
              <a:ext uri="{FF2B5EF4-FFF2-40B4-BE49-F238E27FC236}">
                <a16:creationId xmlns:a16="http://schemas.microsoft.com/office/drawing/2014/main" id="{794EB72C-AE70-A98D-FED7-3F37B5F88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A0D8B3-A8F6-315B-88F7-C80AF6850094}"/>
              </a:ext>
            </a:extLst>
          </p:cNvPr>
          <p:cNvSpPr>
            <a:spLocks noGrp="1"/>
          </p:cNvSpPr>
          <p:nvPr>
            <p:ph type="sldNum" sz="quarter" idx="12"/>
          </p:nvPr>
        </p:nvSpPr>
        <p:spPr/>
        <p:txBody>
          <a:bodyPr/>
          <a:lstStyle/>
          <a:p>
            <a:fld id="{611242AF-DB04-4084-A38D-2AF0E69C7100}" type="slidenum">
              <a:rPr lang="en-US" smtClean="0"/>
              <a:t>‹#›</a:t>
            </a:fld>
            <a:endParaRPr lang="en-US"/>
          </a:p>
        </p:txBody>
      </p:sp>
    </p:spTree>
    <p:extLst>
      <p:ext uri="{BB962C8B-B14F-4D97-AF65-F5344CB8AC3E}">
        <p14:creationId xmlns:p14="http://schemas.microsoft.com/office/powerpoint/2010/main" val="353630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7235B-2046-D85F-C461-D1C0ED5573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A9E33D-5BF6-360E-CAAC-B53F3ADDA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04F80-8058-012D-28AD-9BBBD05BE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D491-DE8F-4291-9E93-320321238FD7}" type="datetimeFigureOut">
              <a:rPr lang="en-US" smtClean="0"/>
              <a:t>4/21/2024</a:t>
            </a:fld>
            <a:endParaRPr lang="en-US"/>
          </a:p>
        </p:txBody>
      </p:sp>
      <p:sp>
        <p:nvSpPr>
          <p:cNvPr id="5" name="Footer Placeholder 4">
            <a:extLst>
              <a:ext uri="{FF2B5EF4-FFF2-40B4-BE49-F238E27FC236}">
                <a16:creationId xmlns:a16="http://schemas.microsoft.com/office/drawing/2014/main" id="{0A92B0F8-A190-029D-FE99-3ADA66863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2AAB57-9797-F2C0-E945-C3CAC8E19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242AF-DB04-4084-A38D-2AF0E69C7100}" type="slidenum">
              <a:rPr lang="en-US" smtClean="0"/>
              <a:t>‹#›</a:t>
            </a:fld>
            <a:endParaRPr lang="en-US"/>
          </a:p>
        </p:txBody>
      </p:sp>
    </p:spTree>
    <p:extLst>
      <p:ext uri="{BB962C8B-B14F-4D97-AF65-F5344CB8AC3E}">
        <p14:creationId xmlns:p14="http://schemas.microsoft.com/office/powerpoint/2010/main" val="196650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59C4-ABD4-4700-A883-0CC414253E83}"/>
              </a:ext>
            </a:extLst>
          </p:cNvPr>
          <p:cNvSpPr>
            <a:spLocks noGrp="1"/>
          </p:cNvSpPr>
          <p:nvPr>
            <p:ph type="ctrTitle"/>
          </p:nvPr>
        </p:nvSpPr>
        <p:spPr/>
        <p:txBody>
          <a:bodyPr>
            <a:normAutofit fontScale="90000"/>
          </a:bodyPr>
          <a:lstStyle/>
          <a:p>
            <a:r>
              <a:rPr lang="ar-IQ" dirty="0"/>
              <a:t>مكائن وآلات زراعية </a:t>
            </a:r>
            <a:br>
              <a:rPr lang="ar-IQ" dirty="0"/>
            </a:br>
            <a:r>
              <a:rPr lang="ar-IQ" dirty="0"/>
              <a:t>عملي </a:t>
            </a:r>
            <a:br>
              <a:rPr lang="ar-IQ" dirty="0"/>
            </a:br>
            <a:r>
              <a:rPr lang="ar-IQ" dirty="0"/>
              <a:t>المحاضرة الثامنة</a:t>
            </a:r>
            <a:endParaRPr lang="en-US" dirty="0"/>
          </a:p>
        </p:txBody>
      </p:sp>
      <p:sp>
        <p:nvSpPr>
          <p:cNvPr id="3" name="Subtitle 2">
            <a:extLst>
              <a:ext uri="{FF2B5EF4-FFF2-40B4-BE49-F238E27FC236}">
                <a16:creationId xmlns:a16="http://schemas.microsoft.com/office/drawing/2014/main" id="{D4FB8412-A3C7-B77F-29DC-4BE972BD2171}"/>
              </a:ext>
            </a:extLst>
          </p:cNvPr>
          <p:cNvSpPr>
            <a:spLocks noGrp="1"/>
          </p:cNvSpPr>
          <p:nvPr>
            <p:ph type="subTitle" idx="1"/>
          </p:nvPr>
        </p:nvSpPr>
        <p:spPr/>
        <p:txBody>
          <a:bodyPr/>
          <a:lstStyle/>
          <a:p>
            <a:pPr algn="ctr"/>
            <a:r>
              <a:rPr lang="ar-IQ" sz="3200" u="sng" dirty="0"/>
              <a:t>اعداد </a:t>
            </a:r>
          </a:p>
          <a:p>
            <a:pPr algn="ctr"/>
            <a:r>
              <a:rPr lang="ar-IQ" sz="3200" dirty="0" err="1"/>
              <a:t>م.م</a:t>
            </a:r>
            <a:r>
              <a:rPr lang="ar-IQ" sz="3200" dirty="0"/>
              <a:t> مصطفى فاضل حسين</a:t>
            </a:r>
            <a:endParaRPr lang="en-US" sz="3200" dirty="0"/>
          </a:p>
          <a:p>
            <a:endParaRPr lang="en-US" dirty="0"/>
          </a:p>
        </p:txBody>
      </p:sp>
    </p:spTree>
    <p:extLst>
      <p:ext uri="{BB962C8B-B14F-4D97-AF65-F5344CB8AC3E}">
        <p14:creationId xmlns:p14="http://schemas.microsoft.com/office/powerpoint/2010/main" val="116944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D33ED7-69D7-6260-C967-64C57973ED91}"/>
              </a:ext>
            </a:extLst>
          </p:cNvPr>
          <p:cNvSpPr>
            <a:spLocks noGrp="1"/>
          </p:cNvSpPr>
          <p:nvPr>
            <p:ph idx="1"/>
          </p:nvPr>
        </p:nvSpPr>
        <p:spPr>
          <a:xfrm>
            <a:off x="838200" y="457200"/>
            <a:ext cx="10515600" cy="5719763"/>
          </a:xfrm>
        </p:spPr>
        <p:txBody>
          <a:bodyPr>
            <a:normAutofit fontScale="85000" lnSpcReduction="20000"/>
          </a:bodyPr>
          <a:lstStyle/>
          <a:p>
            <a:pPr marL="0" marR="0" indent="0" algn="justLow" rtl="1">
              <a:lnSpc>
                <a:spcPct val="150000"/>
              </a:lnSpc>
              <a:spcBef>
                <a:spcPts val="0"/>
              </a:spcBef>
              <a:spcAft>
                <a:spcPts val="0"/>
              </a:spcAft>
              <a:buNone/>
            </a:pPr>
            <a:r>
              <a:rPr lang="ar-IQ" sz="2100" b="1" dirty="0" err="1">
                <a:effectLst/>
                <a:latin typeface="Times New Roman" panose="02020603050405020304" pitchFamily="18" charset="0"/>
                <a:ea typeface="Times New Roman" panose="02020603050405020304" pitchFamily="18" charset="0"/>
                <a:cs typeface="+mj-cs"/>
              </a:rPr>
              <a:t>الالات</a:t>
            </a:r>
            <a:r>
              <a:rPr lang="ar-IQ" sz="2100" b="1" dirty="0">
                <a:effectLst/>
                <a:latin typeface="Times New Roman" panose="02020603050405020304" pitchFamily="18" charset="0"/>
                <a:ea typeface="Times New Roman" panose="02020603050405020304" pitchFamily="18" charset="0"/>
                <a:cs typeface="+mj-cs"/>
              </a:rPr>
              <a:t> خدمة المحصول :-</a:t>
            </a:r>
            <a:r>
              <a:rPr lang="ar-SA" sz="2100" b="1" dirty="0">
                <a:effectLst/>
                <a:latin typeface="Times New Roman" panose="02020603050405020304" pitchFamily="18" charset="0"/>
                <a:ea typeface="Times New Roman" panose="02020603050405020304" pitchFamily="18" charset="0"/>
                <a:cs typeface="+mj-cs"/>
              </a:rPr>
              <a:t>                </a:t>
            </a:r>
            <a:endParaRPr lang="en-US" sz="21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القاصلات (</a:t>
            </a:r>
            <a:r>
              <a:rPr lang="ar-IQ" sz="1800" b="1" dirty="0" err="1">
                <a:effectLst/>
                <a:latin typeface="Times New Roman" panose="02020603050405020304" pitchFamily="18" charset="0"/>
                <a:ea typeface="Times New Roman" panose="02020603050405020304" pitchFamily="18" charset="0"/>
                <a:cs typeface="+mj-cs"/>
              </a:rPr>
              <a:t>المحشات</a:t>
            </a:r>
            <a:r>
              <a:rPr lang="ar-IQ" sz="1800" b="1" dirty="0">
                <a:effectLst/>
                <a:latin typeface="Times New Roman" panose="02020603050405020304" pitchFamily="18" charset="0"/>
                <a:ea typeface="Times New Roman" panose="02020603050405020304" pitchFamily="18" charset="0"/>
                <a:cs typeface="+mj-cs"/>
              </a:rPr>
              <a:t>):- ان العمل الرئيسي </a:t>
            </a:r>
            <a:r>
              <a:rPr lang="ar-IQ" sz="1800" b="1" dirty="0" err="1">
                <a:effectLst/>
                <a:latin typeface="Times New Roman" panose="02020603050405020304" pitchFamily="18" charset="0"/>
                <a:ea typeface="Times New Roman" panose="02020603050405020304" pitchFamily="18" charset="0"/>
                <a:cs typeface="+mj-cs"/>
              </a:rPr>
              <a:t>للمحشة</a:t>
            </a:r>
            <a:r>
              <a:rPr lang="ar-IQ" sz="1800" b="1" dirty="0">
                <a:effectLst/>
                <a:latin typeface="Times New Roman" panose="02020603050405020304" pitchFamily="18" charset="0"/>
                <a:ea typeface="Times New Roman" panose="02020603050405020304" pitchFamily="18" charset="0"/>
                <a:cs typeface="+mj-cs"/>
              </a:rPr>
              <a:t> هو قطع الجزء الخضري من محاصيل العلف مثل الجت والبرسيم وعلى ارتفاع يتراوح </a:t>
            </a:r>
            <a:r>
              <a:rPr lang="ar-IQ" sz="1800" b="1" dirty="0" err="1">
                <a:effectLst/>
                <a:latin typeface="Times New Roman" panose="02020603050405020304" pitchFamily="18" charset="0"/>
                <a:ea typeface="Times New Roman" panose="02020603050405020304" pitchFamily="18" charset="0"/>
                <a:cs typeface="+mj-cs"/>
              </a:rPr>
              <a:t>مابين</a:t>
            </a:r>
            <a:r>
              <a:rPr lang="ar-IQ" sz="1800" b="1" dirty="0">
                <a:effectLst/>
                <a:latin typeface="Times New Roman" panose="02020603050405020304" pitchFamily="18" charset="0"/>
                <a:ea typeface="Times New Roman" panose="02020603050405020304" pitchFamily="18" charset="0"/>
                <a:cs typeface="+mj-cs"/>
              </a:rPr>
              <a:t> (3-8) سم لضمان الحفاظ على سكاكين الالة من الحجارة وكتل الطين , واكثر </a:t>
            </a:r>
            <a:r>
              <a:rPr lang="ar-IQ" sz="1800" b="1" dirty="0" err="1">
                <a:effectLst/>
                <a:latin typeface="Times New Roman" panose="02020603050405020304" pitchFamily="18" charset="0"/>
                <a:ea typeface="Times New Roman" panose="02020603050405020304" pitchFamily="18" charset="0"/>
                <a:cs typeface="+mj-cs"/>
              </a:rPr>
              <a:t>المحشات</a:t>
            </a:r>
            <a:r>
              <a:rPr lang="ar-IQ" sz="1800" b="1" dirty="0">
                <a:effectLst/>
                <a:latin typeface="Times New Roman" panose="02020603050405020304" pitchFamily="18" charset="0"/>
                <a:ea typeface="Times New Roman" panose="02020603050405020304" pitchFamily="18" charset="0"/>
                <a:cs typeface="+mj-cs"/>
              </a:rPr>
              <a:t> المستخدمة هي من نوع المنجلي والتي تكون معلقة مباشرة و محمولة تماماً بالساحبة او تكون معلقة بالساحبة ومحمولة جزئياً على عجلة خلفية ان مصدر قدرة الالة هو عمود </a:t>
            </a:r>
            <a:r>
              <a:rPr lang="ar-IQ" sz="1800" b="1" dirty="0" err="1">
                <a:effectLst/>
                <a:latin typeface="Times New Roman" panose="02020603050405020304" pitchFamily="18" charset="0"/>
                <a:ea typeface="Times New Roman" panose="02020603050405020304" pitchFamily="18" charset="0"/>
                <a:cs typeface="+mj-cs"/>
              </a:rPr>
              <a:t>ماخذ</a:t>
            </a:r>
            <a:r>
              <a:rPr lang="ar-IQ" sz="1800" b="1" dirty="0">
                <a:effectLst/>
                <a:latin typeface="Times New Roman" panose="02020603050405020304" pitchFamily="18" charset="0"/>
                <a:ea typeface="Times New Roman" panose="02020603050405020304" pitchFamily="18" charset="0"/>
                <a:cs typeface="+mj-cs"/>
              </a:rPr>
              <a:t> القدرة </a:t>
            </a:r>
            <a:r>
              <a:rPr lang="en-US" sz="1800" b="1" dirty="0">
                <a:effectLst/>
                <a:latin typeface="Times New Roman" panose="02020603050405020304" pitchFamily="18" charset="0"/>
                <a:ea typeface="Times New Roman" panose="02020603050405020304" pitchFamily="18" charset="0"/>
                <a:cs typeface="+mj-cs"/>
              </a:rPr>
              <a:t>(P.T.O)</a:t>
            </a:r>
            <a:r>
              <a:rPr lang="ar-IQ" sz="1800" b="1" dirty="0">
                <a:effectLst/>
                <a:latin typeface="Times New Roman" panose="02020603050405020304" pitchFamily="18" charset="0"/>
                <a:ea typeface="Times New Roman" panose="02020603050405020304" pitchFamily="18" charset="0"/>
                <a:cs typeface="+mj-cs"/>
              </a:rPr>
              <a:t> ماعدا الانواع القديمة حيث تعتمد حركة السكاكين الترددية على عمود مرفقي خاص </a:t>
            </a:r>
            <a:r>
              <a:rPr lang="ar-IQ" sz="1800" b="1" dirty="0" err="1">
                <a:effectLst/>
                <a:latin typeface="Times New Roman" panose="02020603050405020304" pitchFamily="18" charset="0"/>
                <a:ea typeface="Times New Roman" panose="02020603050405020304" pitchFamily="18" charset="0"/>
                <a:cs typeface="+mj-cs"/>
              </a:rPr>
              <a:t>ياخذ</a:t>
            </a:r>
            <a:r>
              <a:rPr lang="ar-IQ" sz="1800" b="1" dirty="0">
                <a:effectLst/>
                <a:latin typeface="Times New Roman" panose="02020603050405020304" pitchFamily="18" charset="0"/>
                <a:ea typeface="Times New Roman" panose="02020603050405020304" pitchFamily="18" charset="0"/>
                <a:cs typeface="+mj-cs"/>
              </a:rPr>
              <a:t> الحركة من العجلة عادة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وهناك انواع مختلفة من </a:t>
            </a:r>
            <a:r>
              <a:rPr lang="ar-IQ" sz="1800" b="1" dirty="0" err="1">
                <a:effectLst/>
                <a:latin typeface="Times New Roman" panose="02020603050405020304" pitchFamily="18" charset="0"/>
                <a:ea typeface="Times New Roman" panose="02020603050405020304" pitchFamily="18" charset="0"/>
                <a:cs typeface="+mj-cs"/>
              </a:rPr>
              <a:t>المحشات</a:t>
            </a:r>
            <a:r>
              <a:rPr lang="ar-IQ" sz="1800" b="1" dirty="0">
                <a:effectLst/>
                <a:latin typeface="Times New Roman" panose="02020603050405020304" pitchFamily="18" charset="0"/>
                <a:ea typeface="Times New Roman" panose="02020603050405020304" pitchFamily="18" charset="0"/>
                <a:cs typeface="+mj-cs"/>
              </a:rPr>
              <a:t> ومنها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solidFill>
                  <a:schemeClr val="bg1"/>
                </a:solidFill>
                <a:effectLst/>
                <a:latin typeface="Times New Roman" panose="02020603050405020304" pitchFamily="18" charset="0"/>
                <a:ea typeface="Times New Roman" panose="02020603050405020304" pitchFamily="18" charset="0"/>
                <a:cs typeface="+mj-cs"/>
              </a:rPr>
              <a:t> </a:t>
            </a:r>
            <a:r>
              <a:rPr lang="ar-IQ" sz="1800" b="1" dirty="0">
                <a:solidFill>
                  <a:schemeClr val="tx1">
                    <a:lumMod val="95000"/>
                    <a:lumOff val="5000"/>
                  </a:schemeClr>
                </a:solidFill>
                <a:effectLst/>
                <a:latin typeface="Times New Roman" panose="02020603050405020304" pitchFamily="18" charset="0"/>
                <a:ea typeface="Times New Roman" panose="02020603050405020304" pitchFamily="18" charset="0"/>
                <a:cs typeface="+mj-cs"/>
              </a:rPr>
              <a:t>آ- القاصلة الترددية (المنجلية) :-  </a:t>
            </a:r>
            <a:r>
              <a:rPr lang="ar-IQ" sz="1800" b="1" dirty="0">
                <a:effectLst/>
                <a:latin typeface="Times New Roman" panose="02020603050405020304" pitchFamily="18" charset="0"/>
                <a:ea typeface="Times New Roman" panose="02020603050405020304" pitchFamily="18" charset="0"/>
                <a:cs typeface="+mj-cs"/>
              </a:rPr>
              <a:t>واستخدمت هذه القاصلة منذ زمن قديم حيث كانت تجرها الحيوانات وتقاد اليه القطع فيها من العجلات الارضية وتطورت مع دخول الساحبة الى الحقول حيث اصبحت الة القطع </a:t>
            </a:r>
            <a:r>
              <a:rPr lang="ar-IQ" sz="1800" b="1" dirty="0" err="1">
                <a:effectLst/>
                <a:latin typeface="Times New Roman" panose="02020603050405020304" pitchFamily="18" charset="0"/>
                <a:ea typeface="Times New Roman" panose="02020603050405020304" pitchFamily="18" charset="0"/>
                <a:cs typeface="+mj-cs"/>
              </a:rPr>
              <a:t>تاخذ</a:t>
            </a:r>
            <a:r>
              <a:rPr lang="ar-IQ" sz="1800" b="1" dirty="0">
                <a:effectLst/>
                <a:latin typeface="Times New Roman" panose="02020603050405020304" pitchFamily="18" charset="0"/>
                <a:ea typeface="Times New Roman" panose="02020603050405020304" pitchFamily="18" charset="0"/>
                <a:cs typeface="+mj-cs"/>
              </a:rPr>
              <a:t> حركتها من عمود </a:t>
            </a:r>
            <a:r>
              <a:rPr lang="ar-IQ" sz="1800" b="1" dirty="0" err="1">
                <a:effectLst/>
                <a:latin typeface="Times New Roman" panose="02020603050405020304" pitchFamily="18" charset="0"/>
                <a:ea typeface="Times New Roman" panose="02020603050405020304" pitchFamily="18" charset="0"/>
                <a:cs typeface="+mj-cs"/>
              </a:rPr>
              <a:t>ماخذ</a:t>
            </a:r>
            <a:r>
              <a:rPr lang="ar-IQ" sz="1800" b="1" dirty="0">
                <a:effectLst/>
                <a:latin typeface="Times New Roman" panose="02020603050405020304" pitchFamily="18" charset="0"/>
                <a:ea typeface="Times New Roman" panose="02020603050405020304" pitchFamily="18" charset="0"/>
                <a:cs typeface="+mj-cs"/>
              </a:rPr>
              <a:t> القدرة , ويتم حصاد سيقان النباتات بين سكاكينها وعند تحرك هذه السكاكين حركة ترددية </a:t>
            </a:r>
            <a:r>
              <a:rPr lang="ar-IQ" sz="1800" b="1" dirty="0" err="1">
                <a:effectLst/>
                <a:latin typeface="Times New Roman" panose="02020603050405020304" pitchFamily="18" charset="0"/>
                <a:ea typeface="Times New Roman" panose="02020603050405020304" pitchFamily="18" charset="0"/>
                <a:cs typeface="+mj-cs"/>
              </a:rPr>
              <a:t>فانها</a:t>
            </a:r>
            <a:r>
              <a:rPr lang="ar-IQ" sz="1800" b="1" dirty="0">
                <a:effectLst/>
                <a:latin typeface="Times New Roman" panose="02020603050405020304" pitchFamily="18" charset="0"/>
                <a:ea typeface="Times New Roman" panose="02020603050405020304" pitchFamily="18" charset="0"/>
                <a:cs typeface="+mj-cs"/>
              </a:rPr>
              <a:t> تفصل هذه السيقان عن باقي النبات , وهناك عدة عوامل تتوقف عليها سرعة تحرك السكاكين فيها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1.درجة صلابة السيقان                         2. قطر الساق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3. نسبة الرطوبة داخل الساق                4. عمر النبات</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ان فكرة عمل هذه </a:t>
            </a:r>
            <a:r>
              <a:rPr lang="ar-IQ" sz="1800" b="1" dirty="0" err="1">
                <a:effectLst/>
                <a:latin typeface="Times New Roman" panose="02020603050405020304" pitchFamily="18" charset="0"/>
                <a:ea typeface="Times New Roman" panose="02020603050405020304" pitchFamily="18" charset="0"/>
                <a:cs typeface="+mj-cs"/>
              </a:rPr>
              <a:t>المحشة</a:t>
            </a:r>
            <a:r>
              <a:rPr lang="ar-IQ" sz="1800" b="1" dirty="0">
                <a:effectLst/>
                <a:latin typeface="Times New Roman" panose="02020603050405020304" pitchFamily="18" charset="0"/>
                <a:ea typeface="Times New Roman" panose="02020603050405020304" pitchFamily="18" charset="0"/>
                <a:cs typeface="+mj-cs"/>
              </a:rPr>
              <a:t> </a:t>
            </a:r>
            <a:r>
              <a:rPr lang="ar-IQ" sz="1800" b="1" dirty="0" err="1">
                <a:effectLst/>
                <a:latin typeface="Times New Roman" panose="02020603050405020304" pitchFamily="18" charset="0"/>
                <a:ea typeface="Times New Roman" panose="02020603050405020304" pitchFamily="18" charset="0"/>
                <a:cs typeface="+mj-cs"/>
              </a:rPr>
              <a:t>تشبة</a:t>
            </a:r>
            <a:r>
              <a:rPr lang="ar-IQ" sz="1800" b="1" dirty="0">
                <a:effectLst/>
                <a:latin typeface="Times New Roman" panose="02020603050405020304" pitchFamily="18" charset="0"/>
                <a:ea typeface="Times New Roman" panose="02020603050405020304" pitchFamily="18" charset="0"/>
                <a:cs typeface="+mj-cs"/>
              </a:rPr>
              <a:t> عملية قطع سيقان النبات بواسطة مقص اذ يقوم ذراع التوصيل المتردد من توصيله بعيدة عن المركز بتحريك سكين القطع بشكل ترددي داخل الاصابع الثابتة وتقوم الشفرات بقطع النباتات وحصدها .</a:t>
            </a:r>
            <a:endParaRPr lang="en-US" sz="1800" b="1"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وتتركب </a:t>
            </a:r>
            <a:r>
              <a:rPr lang="ar-IQ" sz="1800" b="1" dirty="0" err="1">
                <a:effectLst/>
                <a:latin typeface="Times New Roman" panose="02020603050405020304" pitchFamily="18" charset="0"/>
                <a:ea typeface="Times New Roman" panose="02020603050405020304" pitchFamily="18" charset="0"/>
                <a:cs typeface="+mj-cs"/>
              </a:rPr>
              <a:t>المحشة</a:t>
            </a:r>
            <a:r>
              <a:rPr lang="ar-IQ" sz="1800" b="1" dirty="0">
                <a:effectLst/>
                <a:latin typeface="Times New Roman" panose="02020603050405020304" pitchFamily="18" charset="0"/>
                <a:ea typeface="Times New Roman" panose="02020603050405020304" pitchFamily="18" charset="0"/>
                <a:cs typeface="+mj-cs"/>
              </a:rPr>
              <a:t> من الاجزاء التالية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1. الهيكل والعجلات   2.عمود التوصيل المرن (الصليب)   3.عمود توصيل الحركة للسكين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4. السكين المتحركة      5. </a:t>
            </a:r>
            <a:r>
              <a:rPr lang="ar-IQ" sz="1800" b="1" dirty="0" err="1">
                <a:effectLst/>
                <a:latin typeface="Times New Roman" panose="02020603050405020304" pitchFamily="18" charset="0"/>
                <a:ea typeface="Times New Roman" panose="02020603050405020304" pitchFamily="18" charset="0"/>
                <a:cs typeface="+mj-cs"/>
              </a:rPr>
              <a:t>قظيب</a:t>
            </a:r>
            <a:r>
              <a:rPr lang="ar-IQ" sz="1800" b="1" dirty="0">
                <a:effectLst/>
                <a:latin typeface="Times New Roman" panose="02020603050405020304" pitchFamily="18" charset="0"/>
                <a:ea typeface="Times New Roman" panose="02020603050405020304" pitchFamily="18" charset="0"/>
                <a:cs typeface="+mj-cs"/>
              </a:rPr>
              <a:t> المشط    6. الحذاء الداخلي والحذاء الخارجي  7. لوح الحصيد</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 8.عصا الحصيد</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457200" lvl="1" indent="0" algn="r">
              <a:buNone/>
            </a:pPr>
            <a:endParaRPr lang="en-US" dirty="0"/>
          </a:p>
        </p:txBody>
      </p:sp>
    </p:spTree>
    <p:extLst>
      <p:ext uri="{BB962C8B-B14F-4D97-AF65-F5344CB8AC3E}">
        <p14:creationId xmlns:p14="http://schemas.microsoft.com/office/powerpoint/2010/main" val="250333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E09C9F-37EE-CFD0-1442-0903A2ED42E8}"/>
              </a:ext>
            </a:extLst>
          </p:cNvPr>
          <p:cNvSpPr>
            <a:spLocks noGrp="1"/>
          </p:cNvSpPr>
          <p:nvPr>
            <p:ph idx="1"/>
          </p:nvPr>
        </p:nvSpPr>
        <p:spPr>
          <a:xfrm>
            <a:off x="838200" y="293914"/>
            <a:ext cx="10515600" cy="6270172"/>
          </a:xfrm>
        </p:spPr>
        <p:txBody>
          <a:bodyPr/>
          <a:lstStyle/>
          <a:p>
            <a:pPr marL="0" marR="0" indent="0" algn="justLow" rtl="1">
              <a:lnSpc>
                <a:spcPct val="150000"/>
              </a:lnSpc>
              <a:spcBef>
                <a:spcPts val="0"/>
              </a:spcBef>
              <a:spcAft>
                <a:spcPts val="0"/>
              </a:spcAft>
              <a:buNone/>
            </a:pPr>
            <a:r>
              <a:rPr lang="ar-IQ" sz="1800" b="1" dirty="0">
                <a:latin typeface="Times New Roman" panose="02020603050405020304" pitchFamily="18" charset="0"/>
                <a:ea typeface="Times New Roman" panose="02020603050405020304" pitchFamily="18" charset="0"/>
                <a:cs typeface="+mj-cs"/>
              </a:rPr>
              <a:t>ب</a:t>
            </a:r>
            <a:r>
              <a:rPr lang="ar-IQ" sz="1800" b="1" dirty="0">
                <a:effectLst/>
                <a:latin typeface="Times New Roman" panose="02020603050405020304" pitchFamily="18" charset="0"/>
                <a:ea typeface="Times New Roman" panose="02020603050405020304" pitchFamily="18" charset="0"/>
                <a:cs typeface="+mj-cs"/>
              </a:rPr>
              <a:t>- القاصلة (</a:t>
            </a:r>
            <a:r>
              <a:rPr lang="ar-IQ" sz="1800" b="1" dirty="0" err="1">
                <a:effectLst/>
                <a:latin typeface="Times New Roman" panose="02020603050405020304" pitchFamily="18" charset="0"/>
                <a:ea typeface="Times New Roman" panose="02020603050405020304" pitchFamily="18" charset="0"/>
                <a:cs typeface="+mj-cs"/>
              </a:rPr>
              <a:t>المحشة</a:t>
            </a:r>
            <a:r>
              <a:rPr lang="ar-IQ" sz="1800" b="1" dirty="0">
                <a:effectLst/>
                <a:latin typeface="Times New Roman" panose="02020603050405020304" pitchFamily="18" charset="0"/>
                <a:ea typeface="Times New Roman" panose="02020603050405020304" pitchFamily="18" charset="0"/>
                <a:cs typeface="+mj-cs"/>
              </a:rPr>
              <a:t> ) القرصية :-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يحتوي هذا النوع من القاصلات على اربعة اقراص ذات اقطار صغيرة وكل قرص يحتوي على شفرتين يمكن عكس وضعيتها او استبدالها عند تآكل احداهما بسهولة ويجب فحص جميع السكاكين في اوقات متقاربة </a:t>
            </a:r>
            <a:r>
              <a:rPr lang="ar-IQ" sz="1800" b="1" dirty="0" err="1">
                <a:effectLst/>
                <a:latin typeface="Times New Roman" panose="02020603050405020304" pitchFamily="18" charset="0"/>
                <a:ea typeface="Times New Roman" panose="02020603050405020304" pitchFamily="18" charset="0"/>
                <a:cs typeface="+mj-cs"/>
              </a:rPr>
              <a:t>لانها</a:t>
            </a:r>
            <a:r>
              <a:rPr lang="ar-IQ" sz="1800" b="1" dirty="0">
                <a:effectLst/>
                <a:latin typeface="Times New Roman" panose="02020603050405020304" pitchFamily="18" charset="0"/>
                <a:ea typeface="Times New Roman" panose="02020603050405020304" pitchFamily="18" charset="0"/>
                <a:cs typeface="+mj-cs"/>
              </a:rPr>
              <a:t> تعمل على زيادة  كفاءة القطع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ج- القاصلة (</a:t>
            </a:r>
            <a:r>
              <a:rPr lang="ar-IQ" sz="1800" b="1" dirty="0" err="1">
                <a:effectLst/>
                <a:latin typeface="Times New Roman" panose="02020603050405020304" pitchFamily="18" charset="0"/>
                <a:ea typeface="Times New Roman" panose="02020603050405020304" pitchFamily="18" charset="0"/>
                <a:cs typeface="+mj-cs"/>
              </a:rPr>
              <a:t>المحشة</a:t>
            </a:r>
            <a:r>
              <a:rPr lang="ar-IQ" sz="1800" b="1" dirty="0">
                <a:effectLst/>
                <a:latin typeface="Times New Roman" panose="02020603050405020304" pitchFamily="18" charset="0"/>
                <a:ea typeface="Times New Roman" panose="02020603050405020304" pitchFamily="18" charset="0"/>
                <a:cs typeface="+mj-cs"/>
              </a:rPr>
              <a:t> ) الاسطوانية :-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يحتاج هذا النوع من القاصلات الى قدرة عالية </a:t>
            </a:r>
            <a:r>
              <a:rPr lang="ar-IQ" sz="1800" b="1" dirty="0" err="1">
                <a:effectLst/>
                <a:latin typeface="Times New Roman" panose="02020603050405020304" pitchFamily="18" charset="0"/>
                <a:ea typeface="Times New Roman" panose="02020603050405020304" pitchFamily="18" charset="0"/>
                <a:cs typeface="+mj-cs"/>
              </a:rPr>
              <a:t>لادارة</a:t>
            </a:r>
            <a:r>
              <a:rPr lang="ar-IQ" sz="1800" b="1" dirty="0">
                <a:effectLst/>
                <a:latin typeface="Times New Roman" panose="02020603050405020304" pitchFamily="18" charset="0"/>
                <a:ea typeface="Times New Roman" panose="02020603050405020304" pitchFamily="18" charset="0"/>
                <a:cs typeface="+mj-cs"/>
              </a:rPr>
              <a:t> الاسطوانات وتتشابه في عملها مع القاصلة القرصية وتتكون من اسطوانتين ذات اقطار كبيرة وتدور بسرعة قليلة ان مصدر حركة هذه الاسطوانات تروس تستمد حركتها من احزمة او عمود يدور في اعلى الالة .ويوجد طبق اسفل كل </a:t>
            </a:r>
            <a:r>
              <a:rPr lang="ar-IQ" sz="1800" b="1" dirty="0" err="1">
                <a:effectLst/>
                <a:latin typeface="Times New Roman" panose="02020603050405020304" pitchFamily="18" charset="0"/>
                <a:ea typeface="Times New Roman" panose="02020603050405020304" pitchFamily="18" charset="0"/>
                <a:cs typeface="+mj-cs"/>
              </a:rPr>
              <a:t>اسطوانه</a:t>
            </a:r>
            <a:r>
              <a:rPr lang="ar-IQ" sz="1800" b="1" dirty="0">
                <a:effectLst/>
                <a:latin typeface="Times New Roman" panose="02020603050405020304" pitchFamily="18" charset="0"/>
                <a:ea typeface="Times New Roman" panose="02020603050405020304" pitchFamily="18" charset="0"/>
                <a:cs typeface="+mj-cs"/>
              </a:rPr>
              <a:t> يدور قرب الارض يحمل ثلاث سكاكين موزعة بالتساوي حول محيطه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د- القاصلة (</a:t>
            </a:r>
            <a:r>
              <a:rPr lang="ar-IQ" sz="1800" b="1" dirty="0" err="1">
                <a:effectLst/>
                <a:latin typeface="Times New Roman" panose="02020603050405020304" pitchFamily="18" charset="0"/>
                <a:ea typeface="Times New Roman" panose="02020603050405020304" pitchFamily="18" charset="0"/>
                <a:cs typeface="+mj-cs"/>
              </a:rPr>
              <a:t>المحشة</a:t>
            </a:r>
            <a:r>
              <a:rPr lang="ar-IQ" sz="1800" b="1" dirty="0">
                <a:effectLst/>
                <a:latin typeface="Times New Roman" panose="02020603050405020304" pitchFamily="18" charset="0"/>
                <a:ea typeface="Times New Roman" panose="02020603050405020304" pitchFamily="18" charset="0"/>
                <a:cs typeface="+mj-cs"/>
              </a:rPr>
              <a:t> ) </a:t>
            </a:r>
            <a:r>
              <a:rPr lang="ar-IQ" sz="1800" b="1" dirty="0" err="1">
                <a:effectLst/>
                <a:latin typeface="Times New Roman" panose="02020603050405020304" pitchFamily="18" charset="0"/>
                <a:ea typeface="Times New Roman" panose="02020603050405020304" pitchFamily="18" charset="0"/>
                <a:cs typeface="+mj-cs"/>
              </a:rPr>
              <a:t>المضربية</a:t>
            </a:r>
            <a:r>
              <a:rPr lang="ar-IQ" sz="1800" b="1" dirty="0">
                <a:effectLst/>
                <a:latin typeface="Times New Roman" panose="02020603050405020304" pitchFamily="18" charset="0"/>
                <a:ea typeface="Times New Roman" panose="02020603050405020304" pitchFamily="18" charset="0"/>
                <a:cs typeface="+mj-cs"/>
              </a:rPr>
              <a:t> :-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هذا النوع من القاصلات يتم سحبها بقضيب الجر المثبت خلف الساحبة من الاسفل في حين ان الية القطع تستلم حركتها بواسطة عمود مأخذ القدرة في الساحبة والذي ينقل الحركة عن طريق مجموعة من التروس موضوعة في صندوق مغلق لتدير محورا اسطواني افقي دوار ويوجد عليه اربعة قضبان تعلق بها مطارق حرة الحركة والتي </a:t>
            </a:r>
            <a:r>
              <a:rPr lang="ar-IQ" sz="1800" b="1" dirty="0" err="1">
                <a:effectLst/>
                <a:latin typeface="Times New Roman" panose="02020603050405020304" pitchFamily="18" charset="0"/>
                <a:ea typeface="Times New Roman" panose="02020603050405020304" pitchFamily="18" charset="0"/>
                <a:cs typeface="+mj-cs"/>
              </a:rPr>
              <a:t>تاخذ</a:t>
            </a:r>
            <a:r>
              <a:rPr lang="ar-IQ" sz="1800" b="1" dirty="0">
                <a:effectLst/>
                <a:latin typeface="Times New Roman" panose="02020603050405020304" pitchFamily="18" charset="0"/>
                <a:ea typeface="Times New Roman" panose="02020603050405020304" pitchFamily="18" charset="0"/>
                <a:cs typeface="+mj-cs"/>
              </a:rPr>
              <a:t> وضعا عموديا على المحور الدوار بسبب القوة الطاردة المركزية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u="sng" dirty="0">
                <a:effectLst/>
                <a:latin typeface="Times New Roman" panose="02020603050405020304" pitchFamily="18" charset="0"/>
                <a:ea typeface="Times New Roman" panose="02020603050405020304" pitchFamily="18" charset="0"/>
                <a:cs typeface="+mj-cs"/>
              </a:rPr>
              <a:t>الصيانة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عند انتهاء الموسم يجب تنظيف الالة من بقايا المحاصيل وكذلك اصلاح الالة او تبديل زيت صندوق السرعة والتخزين  في المكان المناسب .</a:t>
            </a:r>
            <a:endParaRPr lang="en-US" sz="1800" dirty="0">
              <a:effectLst/>
              <a:latin typeface="Times New Roman" panose="02020603050405020304" pitchFamily="18" charset="0"/>
              <a:ea typeface="Times New Roman" panose="02020603050405020304" pitchFamily="18" charset="0"/>
              <a:cs typeface="+mj-cs"/>
            </a:endParaRPr>
          </a:p>
          <a:p>
            <a:pPr marL="0" indent="0" algn="r" rtl="1">
              <a:buNone/>
            </a:pPr>
            <a:endParaRPr lang="en-US" dirty="0"/>
          </a:p>
        </p:txBody>
      </p:sp>
    </p:spTree>
    <p:extLst>
      <p:ext uri="{BB962C8B-B14F-4D97-AF65-F5344CB8AC3E}">
        <p14:creationId xmlns:p14="http://schemas.microsoft.com/office/powerpoint/2010/main" val="59569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312C-FE02-F019-6733-9B38E4D8824C}"/>
              </a:ext>
            </a:extLst>
          </p:cNvPr>
          <p:cNvSpPr>
            <a:spLocks noGrp="1"/>
          </p:cNvSpPr>
          <p:nvPr>
            <p:ph type="title"/>
          </p:nvPr>
        </p:nvSpPr>
        <p:spPr>
          <a:xfrm>
            <a:off x="1034142" y="5682343"/>
            <a:ext cx="9764487" cy="381001"/>
          </a:xfrm>
        </p:spPr>
        <p:txBody>
          <a:bodyPr>
            <a:noAutofit/>
          </a:bodyPr>
          <a:lstStyle/>
          <a:p>
            <a:pPr algn="r"/>
            <a:r>
              <a:rPr lang="ar-IQ" sz="2000" dirty="0" err="1"/>
              <a:t>محشة</a:t>
            </a:r>
            <a:r>
              <a:rPr lang="ar-IQ" sz="2000" dirty="0"/>
              <a:t> اسطوانية                                                 </a:t>
            </a:r>
            <a:r>
              <a:rPr lang="ar-IQ" sz="2000" dirty="0" err="1"/>
              <a:t>محشة</a:t>
            </a:r>
            <a:r>
              <a:rPr lang="ar-IQ" sz="2000" dirty="0"/>
              <a:t> ترددية                                          </a:t>
            </a:r>
            <a:r>
              <a:rPr lang="ar-IQ" sz="2000" dirty="0" err="1"/>
              <a:t>محشة</a:t>
            </a:r>
            <a:r>
              <a:rPr lang="ar-IQ" sz="2000" dirty="0"/>
              <a:t> قرصية</a:t>
            </a:r>
            <a:endParaRPr lang="en-US" sz="2000" dirty="0"/>
          </a:p>
        </p:txBody>
      </p:sp>
      <p:pic>
        <p:nvPicPr>
          <p:cNvPr id="5" name="Content Placeholder 4">
            <a:extLst>
              <a:ext uri="{FF2B5EF4-FFF2-40B4-BE49-F238E27FC236}">
                <a16:creationId xmlns:a16="http://schemas.microsoft.com/office/drawing/2014/main" id="{FF8BFE5C-C51D-48E6-CC6C-A2680B964B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5850" y="1522695"/>
            <a:ext cx="2640071" cy="2513807"/>
          </a:xfrm>
        </p:spPr>
      </p:pic>
      <p:pic>
        <p:nvPicPr>
          <p:cNvPr id="7" name="Picture 6">
            <a:extLst>
              <a:ext uri="{FF2B5EF4-FFF2-40B4-BE49-F238E27FC236}">
                <a16:creationId xmlns:a16="http://schemas.microsoft.com/office/drawing/2014/main" id="{3E50634B-9A09-71BE-AB8F-078D2DF33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057" y="2115641"/>
            <a:ext cx="4357685" cy="1920861"/>
          </a:xfrm>
          <a:prstGeom prst="rect">
            <a:avLst/>
          </a:prstGeom>
        </p:spPr>
      </p:pic>
      <p:pic>
        <p:nvPicPr>
          <p:cNvPr id="9" name="Picture 8">
            <a:extLst>
              <a:ext uri="{FF2B5EF4-FFF2-40B4-BE49-F238E27FC236}">
                <a16:creationId xmlns:a16="http://schemas.microsoft.com/office/drawing/2014/main" id="{046EA42F-95C8-8640-AFB3-A8EB7DDA1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28" y="523677"/>
            <a:ext cx="3766457" cy="4442765"/>
          </a:xfrm>
          <a:prstGeom prst="rect">
            <a:avLst/>
          </a:prstGeom>
        </p:spPr>
      </p:pic>
    </p:spTree>
    <p:extLst>
      <p:ext uri="{BB962C8B-B14F-4D97-AF65-F5344CB8AC3E}">
        <p14:creationId xmlns:p14="http://schemas.microsoft.com/office/powerpoint/2010/main" val="131813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73B9FD-B06D-D84D-80A7-FD6ECF52E3C4}"/>
              </a:ext>
            </a:extLst>
          </p:cNvPr>
          <p:cNvSpPr>
            <a:spLocks noGrp="1"/>
          </p:cNvSpPr>
          <p:nvPr>
            <p:ph idx="1"/>
          </p:nvPr>
        </p:nvSpPr>
        <p:spPr>
          <a:xfrm>
            <a:off x="838200" y="391886"/>
            <a:ext cx="10515600" cy="5976257"/>
          </a:xfrm>
        </p:spPr>
        <p:txBody>
          <a:bodyPr>
            <a:normAutofit lnSpcReduction="10000"/>
          </a:bodyPr>
          <a:lstStyle/>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الات  حصاد الاعلاف الخضراء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يمكن تقسيم</a:t>
            </a:r>
            <a:r>
              <a:rPr lang="ar-IQ" sz="1800" b="1" dirty="0">
                <a:effectLst/>
                <a:latin typeface="Times New Roman" panose="02020603050405020304" pitchFamily="18" charset="0"/>
                <a:ea typeface="Times New Roman" panose="02020603050405020304" pitchFamily="18" charset="0"/>
                <a:cs typeface="+mj-cs"/>
              </a:rPr>
              <a:t>ها</a:t>
            </a:r>
            <a:r>
              <a:rPr lang="ar-SA" sz="1800" b="1" dirty="0">
                <a:effectLst/>
                <a:latin typeface="Times New Roman" panose="02020603050405020304" pitchFamily="18" charset="0"/>
                <a:ea typeface="Times New Roman" panose="02020603050405020304" pitchFamily="18" charset="0"/>
                <a:cs typeface="+mj-cs"/>
              </a:rPr>
              <a:t> الى ما</a:t>
            </a:r>
            <a:r>
              <a:rPr lang="ar-IQ" sz="1800" b="1" dirty="0">
                <a:effectLst/>
                <a:latin typeface="Times New Roman" panose="02020603050405020304" pitchFamily="18" charset="0"/>
                <a:ea typeface="Times New Roman" panose="02020603050405020304" pitchFamily="18" charset="0"/>
                <a:cs typeface="+mj-cs"/>
              </a:rPr>
              <a:t> </a:t>
            </a:r>
            <a:r>
              <a:rPr lang="ar-SA" sz="1800" b="1" dirty="0" err="1">
                <a:effectLst/>
                <a:latin typeface="Times New Roman" panose="02020603050405020304" pitchFamily="18" charset="0"/>
                <a:ea typeface="Times New Roman" panose="02020603050405020304" pitchFamily="18" charset="0"/>
                <a:cs typeface="+mj-cs"/>
              </a:rPr>
              <a:t>ياتي</a:t>
            </a:r>
            <a:r>
              <a:rPr lang="ar-SA" sz="1800" b="1" dirty="0">
                <a:effectLst/>
                <a:latin typeface="Times New Roman" panose="02020603050405020304" pitchFamily="18" charset="0"/>
                <a:ea typeface="Times New Roman" panose="02020603050405020304" pitchFamily="18" charset="0"/>
                <a:cs typeface="+mj-cs"/>
              </a:rPr>
              <a:t> :-</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SA" sz="1800" b="1" dirty="0">
                <a:effectLst/>
                <a:latin typeface="Times New Roman" panose="02020603050405020304" pitchFamily="18" charset="0"/>
                <a:ea typeface="Times New Roman" panose="02020603050405020304" pitchFamily="18" charset="0"/>
                <a:cs typeface="+mj-cs"/>
              </a:rPr>
              <a:t>الحاصدة مفردة القطع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وتتكون من عمود دوار يحمل عددا من السكاكين </a:t>
            </a:r>
            <a:r>
              <a:rPr lang="ar-SA" sz="1800" b="1" dirty="0" err="1">
                <a:effectLst/>
                <a:latin typeface="Times New Roman" panose="02020603050405020304" pitchFamily="18" charset="0"/>
                <a:ea typeface="Times New Roman" panose="02020603050405020304" pitchFamily="18" charset="0"/>
                <a:cs typeface="+mj-cs"/>
              </a:rPr>
              <a:t>المضربية</a:t>
            </a:r>
            <a:r>
              <a:rPr lang="ar-SA" sz="1800" b="1" dirty="0">
                <a:effectLst/>
                <a:latin typeface="Times New Roman" panose="02020603050405020304" pitchFamily="18" charset="0"/>
                <a:ea typeface="Times New Roman" panose="02020603050405020304" pitchFamily="18" charset="0"/>
                <a:cs typeface="+mj-cs"/>
              </a:rPr>
              <a:t> على شكل حرف (</a:t>
            </a:r>
            <a:r>
              <a:rPr lang="en-US" sz="1800" b="1" dirty="0">
                <a:effectLst/>
                <a:latin typeface="Times New Roman" panose="02020603050405020304" pitchFamily="18" charset="0"/>
                <a:ea typeface="Times New Roman" panose="02020603050405020304" pitchFamily="18" charset="0"/>
                <a:cs typeface="+mj-cs"/>
              </a:rPr>
              <a:t>L</a:t>
            </a:r>
            <a:r>
              <a:rPr lang="ar-IQ" sz="1800" b="1" dirty="0">
                <a:effectLst/>
                <a:latin typeface="Times New Roman" panose="02020603050405020304" pitchFamily="18" charset="0"/>
                <a:ea typeface="Times New Roman" panose="02020603050405020304" pitchFamily="18" charset="0"/>
                <a:cs typeface="+mj-cs"/>
              </a:rPr>
              <a:t>) تتصل </a:t>
            </a:r>
            <a:r>
              <a:rPr lang="ar-IQ" sz="1800" b="1" dirty="0" err="1">
                <a:effectLst/>
                <a:latin typeface="Times New Roman" panose="02020603050405020304" pitchFamily="18" charset="0"/>
                <a:ea typeface="Times New Roman" panose="02020603050405020304" pitchFamily="18" charset="0"/>
                <a:cs typeface="+mj-cs"/>
              </a:rPr>
              <a:t>باذرع</a:t>
            </a:r>
            <a:r>
              <a:rPr lang="ar-IQ" sz="1800" b="1" dirty="0">
                <a:effectLst/>
                <a:latin typeface="Times New Roman" panose="02020603050405020304" pitchFamily="18" charset="0"/>
                <a:ea typeface="Times New Roman" panose="02020603050405020304" pitchFamily="18" charset="0"/>
                <a:cs typeface="+mj-cs"/>
              </a:rPr>
              <a:t> ثابتة تدور عن طريق عمود </a:t>
            </a:r>
            <a:r>
              <a:rPr lang="ar-IQ" sz="1800" b="1" dirty="0" err="1">
                <a:effectLst/>
                <a:latin typeface="Times New Roman" panose="02020603050405020304" pitchFamily="18" charset="0"/>
                <a:ea typeface="Times New Roman" panose="02020603050405020304" pitchFamily="18" charset="0"/>
                <a:cs typeface="+mj-cs"/>
              </a:rPr>
              <a:t>ماخذ</a:t>
            </a:r>
            <a:r>
              <a:rPr lang="ar-IQ" sz="1800" b="1" dirty="0">
                <a:effectLst/>
                <a:latin typeface="Times New Roman" panose="02020603050405020304" pitchFamily="18" charset="0"/>
                <a:ea typeface="Times New Roman" panose="02020603050405020304" pitchFamily="18" charset="0"/>
                <a:cs typeface="+mj-cs"/>
              </a:rPr>
              <a:t> القدرة فتدفع السكاكين الى الخارج بفعل قوة الطرد المركزي لتحصر المحصول بينها وبين السكاكين فيقطع ويقوم بتيار هوائي بدفع الناتج  خلال خرطوم التصريف , ويمكن ان يندفع المحصول المقطوع الى عربات مربوطة للخلف ويمكن تحريك الخرطوم يمينا او يسارا اما مصدر القدرة فهو من عمود </a:t>
            </a:r>
            <a:r>
              <a:rPr lang="ar-IQ" sz="1800" b="1" dirty="0" err="1">
                <a:effectLst/>
                <a:latin typeface="Times New Roman" panose="02020603050405020304" pitchFamily="18" charset="0"/>
                <a:ea typeface="Times New Roman" panose="02020603050405020304" pitchFamily="18" charset="0"/>
                <a:cs typeface="+mj-cs"/>
              </a:rPr>
              <a:t>ماخذ</a:t>
            </a:r>
            <a:r>
              <a:rPr lang="ar-IQ" sz="1800" b="1" dirty="0">
                <a:effectLst/>
                <a:latin typeface="Times New Roman" panose="02020603050405020304" pitchFamily="18" charset="0"/>
                <a:ea typeface="Times New Roman" panose="02020603050405020304" pitchFamily="18" charset="0"/>
                <a:cs typeface="+mj-cs"/>
              </a:rPr>
              <a:t> القدرة .</a:t>
            </a:r>
            <a:endParaRPr lang="en-US" sz="1800" dirty="0">
              <a:effectLst/>
              <a:latin typeface="Times New Roman" panose="02020603050405020304" pitchFamily="18" charset="0"/>
              <a:ea typeface="Times New Roman" panose="02020603050405020304" pitchFamily="18" charset="0"/>
              <a:cs typeface="+mj-cs"/>
            </a:endParaRPr>
          </a:p>
          <a:p>
            <a:pPr marL="0" marR="0" lvl="0" indent="0" algn="justLow" rtl="1">
              <a:lnSpc>
                <a:spcPct val="150000"/>
              </a:lnSpc>
              <a:spcBef>
                <a:spcPts val="0"/>
              </a:spcBef>
              <a:spcAft>
                <a:spcPts val="0"/>
              </a:spcAft>
              <a:buNone/>
              <a:tabLst>
                <a:tab pos="457200" algn="l"/>
              </a:tabLst>
            </a:pPr>
            <a:r>
              <a:rPr lang="ar-IQ" sz="1800" b="1" dirty="0">
                <a:effectLst/>
                <a:latin typeface="Times New Roman" panose="02020603050405020304" pitchFamily="18" charset="0"/>
                <a:ea typeface="Times New Roman" panose="02020603050405020304" pitchFamily="18" charset="0"/>
                <a:cs typeface="+mj-cs"/>
              </a:rPr>
              <a:t>2- الحاصدة مزدوجة القطع :-</a:t>
            </a:r>
            <a:endParaRPr lang="en-US" sz="1800" dirty="0">
              <a:effectLst/>
              <a:latin typeface="Times New Roman" panose="02020603050405020304" pitchFamily="18" charset="0"/>
              <a:ea typeface="Times New Roman" panose="02020603050405020304" pitchFamily="18" charset="0"/>
              <a:cs typeface="+mj-cs"/>
            </a:endParaRPr>
          </a:p>
          <a:p>
            <a:pPr marL="0" marR="0" lvl="0" indent="0" algn="justLow" rtl="1">
              <a:lnSpc>
                <a:spcPct val="150000"/>
              </a:lnSpc>
              <a:spcBef>
                <a:spcPts val="0"/>
              </a:spcBef>
              <a:spcAft>
                <a:spcPts val="0"/>
              </a:spcAft>
              <a:buNone/>
              <a:tabLst>
                <a:tab pos="457200" algn="l"/>
              </a:tabLst>
            </a:pPr>
            <a:r>
              <a:rPr lang="ar-IQ" sz="1800" b="1" dirty="0">
                <a:effectLst/>
                <a:latin typeface="Times New Roman" panose="02020603050405020304" pitchFamily="18" charset="0"/>
                <a:ea typeface="Times New Roman" panose="02020603050405020304" pitchFamily="18" charset="0"/>
                <a:cs typeface="+mj-cs"/>
              </a:rPr>
              <a:t>وهي تشبه النوع الأول فبالإضافة الى القطع الأول ينتقل المحصول المقطوع الى بواسطة اسطوانة حلزونية الى دولاب طيار يحتوي ثلاث شفرات وتعمل هذه الشفرات مع لوح قص ثابته على تقطيع العلف الى أطوال اقصر من (6سم) تقريبا, ويزود الدولاب الطيار بزعانف تعمل على دفع العلف بواسطة تيار هوائي  متولد منها .</a:t>
            </a:r>
            <a:endParaRPr lang="en-US" sz="1800" dirty="0">
              <a:effectLst/>
              <a:latin typeface="Times New Roman" panose="02020603050405020304" pitchFamily="18" charset="0"/>
              <a:ea typeface="Times New Roman" panose="02020603050405020304" pitchFamily="18" charset="0"/>
              <a:cs typeface="+mj-cs"/>
            </a:endParaRPr>
          </a:p>
          <a:p>
            <a:pPr marL="0" marR="0" lvl="0" indent="0" algn="justLow" rtl="1">
              <a:lnSpc>
                <a:spcPct val="150000"/>
              </a:lnSpc>
              <a:spcBef>
                <a:spcPts val="0"/>
              </a:spcBef>
              <a:spcAft>
                <a:spcPts val="0"/>
              </a:spcAft>
              <a:buNone/>
              <a:tabLst>
                <a:tab pos="457200" algn="l"/>
              </a:tabLst>
            </a:pPr>
            <a:r>
              <a:rPr lang="ar-IQ" sz="1800" b="1" dirty="0">
                <a:effectLst/>
                <a:latin typeface="Times New Roman" panose="02020603050405020304" pitchFamily="18" charset="0"/>
                <a:ea typeface="Times New Roman" panose="02020603050405020304" pitchFamily="18" charset="0"/>
                <a:cs typeface="+mj-cs"/>
              </a:rPr>
              <a:t>3- حاصدات القطع النهائي الصغر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a:effectLst/>
                <a:latin typeface="Times New Roman" panose="02020603050405020304" pitchFamily="18" charset="0"/>
                <a:ea typeface="Times New Roman" panose="02020603050405020304" pitchFamily="18" charset="0"/>
                <a:cs typeface="+mj-cs"/>
              </a:rPr>
              <a:t>هذا النوع من المعدات يتم التقاط الحصيد بواسطة المراوح ليندفع نحو بريمة (اسطوانة حلزونية) ومن ثم الى اربعة </a:t>
            </a:r>
            <a:r>
              <a:rPr lang="ar-IQ" sz="1800" b="1" dirty="0" err="1">
                <a:effectLst/>
                <a:latin typeface="Times New Roman" panose="02020603050405020304" pitchFamily="18" charset="0"/>
                <a:ea typeface="Times New Roman" panose="02020603050405020304" pitchFamily="18" charset="0"/>
                <a:cs typeface="+mj-cs"/>
              </a:rPr>
              <a:t>حادلات</a:t>
            </a:r>
            <a:r>
              <a:rPr lang="ar-IQ" sz="1800" b="1" dirty="0">
                <a:effectLst/>
                <a:latin typeface="Times New Roman" panose="02020603050405020304" pitchFamily="18" charset="0"/>
                <a:ea typeface="Times New Roman" panose="02020603050405020304" pitchFamily="18" charset="0"/>
                <a:cs typeface="+mj-cs"/>
              </a:rPr>
              <a:t> تعمل على ضغط المحصول نحو اسطوانة دوارة تحمل (5-6) شفرات لتعمل على تقطيع المحصول فوق سكينة قص ثابتة ويعمل تيارا  الهواء المتكون من حركة سكاكين الاسطوانة برفع المحصول خلال خرطوم التصريف .</a:t>
            </a:r>
            <a:endParaRPr lang="en-US" sz="1800" dirty="0">
              <a:effectLst/>
              <a:latin typeface="Times New Roman" panose="02020603050405020304" pitchFamily="18" charset="0"/>
              <a:ea typeface="Times New Roman" panose="02020603050405020304" pitchFamily="18" charset="0"/>
              <a:cs typeface="+mj-cs"/>
            </a:endParaRPr>
          </a:p>
          <a:p>
            <a:pPr marL="0" indent="0" algn="r">
              <a:buNone/>
            </a:pPr>
            <a:endParaRPr lang="en-US" dirty="0"/>
          </a:p>
        </p:txBody>
      </p:sp>
    </p:spTree>
    <p:extLst>
      <p:ext uri="{BB962C8B-B14F-4D97-AF65-F5344CB8AC3E}">
        <p14:creationId xmlns:p14="http://schemas.microsoft.com/office/powerpoint/2010/main" val="275457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36B50-554C-B0A2-E496-9C7DF42E5D2D}"/>
              </a:ext>
            </a:extLst>
          </p:cNvPr>
          <p:cNvSpPr>
            <a:spLocks noGrp="1"/>
          </p:cNvSpPr>
          <p:nvPr>
            <p:ph idx="1"/>
          </p:nvPr>
        </p:nvSpPr>
        <p:spPr>
          <a:xfrm>
            <a:off x="838200" y="674914"/>
            <a:ext cx="10515600" cy="5502049"/>
          </a:xfrm>
        </p:spPr>
        <p:txBody>
          <a:bodyPr/>
          <a:lstStyle/>
          <a:p>
            <a:pPr marL="0" marR="0" algn="justLow" rtl="1">
              <a:lnSpc>
                <a:spcPct val="150000"/>
              </a:lnSpc>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mj-cs"/>
              </a:rPr>
              <a:t>اهـــميــــة الحصاد الميكانيكي :-</a:t>
            </a:r>
            <a:endParaRPr lang="en-US" sz="1600" dirty="0">
              <a:effectLst/>
              <a:latin typeface="Times New Roman" panose="02020603050405020304" pitchFamily="18" charset="0"/>
              <a:ea typeface="Times New Roman" panose="02020603050405020304" pitchFamily="18" charset="0"/>
              <a:cs typeface="+mj-cs"/>
            </a:endParaRPr>
          </a:p>
          <a:p>
            <a:pPr marL="742950" marR="0" lvl="1" indent="-285750" algn="justLow" rtl="1">
              <a:lnSpc>
                <a:spcPct val="150000"/>
              </a:lnSpc>
              <a:spcBef>
                <a:spcPts val="0"/>
              </a:spcBef>
              <a:spcAft>
                <a:spcPts val="0"/>
              </a:spcAft>
              <a:buFont typeface="+mj-lt"/>
              <a:buAutoNum type="arabicPeriod"/>
              <a:tabLst>
                <a:tab pos="16510" algn="l"/>
              </a:tabLst>
            </a:pPr>
            <a:r>
              <a:rPr lang="ar-SA" sz="2000" b="1" dirty="0">
                <a:effectLst/>
                <a:latin typeface="Times New Roman" panose="02020603050405020304" pitchFamily="18" charset="0"/>
                <a:ea typeface="Times New Roman" panose="02020603050405020304" pitchFamily="18" charset="0"/>
                <a:cs typeface="+mj-cs"/>
              </a:rPr>
              <a:t>تقليل الايدي العاملة وبالتالي تقليل كلفة الانتاج.</a:t>
            </a:r>
            <a:endParaRPr lang="en-US" sz="1600" dirty="0">
              <a:effectLst/>
              <a:latin typeface="Times New Roman" panose="02020603050405020304" pitchFamily="18" charset="0"/>
              <a:ea typeface="Times New Roman" panose="02020603050405020304" pitchFamily="18" charset="0"/>
              <a:cs typeface="+mj-cs"/>
            </a:endParaRPr>
          </a:p>
          <a:p>
            <a:pPr marL="742950" marR="0" lvl="1" indent="-285750" algn="justLow" rtl="1">
              <a:lnSpc>
                <a:spcPct val="150000"/>
              </a:lnSpc>
              <a:spcBef>
                <a:spcPts val="0"/>
              </a:spcBef>
              <a:spcAft>
                <a:spcPts val="0"/>
              </a:spcAft>
              <a:buFont typeface="+mj-lt"/>
              <a:buAutoNum type="arabicPeriod"/>
              <a:tabLst>
                <a:tab pos="16510" algn="l"/>
              </a:tabLst>
            </a:pPr>
            <a:r>
              <a:rPr lang="ar-SA" sz="2000" b="1" dirty="0">
                <a:effectLst/>
                <a:latin typeface="Times New Roman" panose="02020603050405020304" pitchFamily="18" charset="0"/>
                <a:ea typeface="Times New Roman" panose="02020603050405020304" pitchFamily="18" charset="0"/>
                <a:cs typeface="+mj-cs"/>
              </a:rPr>
              <a:t>ان الحصاد الميكانيكي قد يتغلب على مشكلة توفير العمال في موسم الحصاد .</a:t>
            </a:r>
            <a:endParaRPr lang="en-US" sz="1600" dirty="0">
              <a:effectLst/>
              <a:latin typeface="Times New Roman" panose="02020603050405020304" pitchFamily="18" charset="0"/>
              <a:ea typeface="Times New Roman" panose="02020603050405020304" pitchFamily="18" charset="0"/>
              <a:cs typeface="+mj-cs"/>
            </a:endParaRPr>
          </a:p>
          <a:p>
            <a:pPr marL="742950" marR="0" lvl="1" indent="-285750" algn="justLow" rtl="1">
              <a:lnSpc>
                <a:spcPct val="150000"/>
              </a:lnSpc>
              <a:spcBef>
                <a:spcPts val="0"/>
              </a:spcBef>
              <a:spcAft>
                <a:spcPts val="0"/>
              </a:spcAft>
              <a:buFont typeface="+mj-lt"/>
              <a:buAutoNum type="arabicPeriod"/>
              <a:tabLst>
                <a:tab pos="16510" algn="l"/>
              </a:tabLst>
            </a:pPr>
            <a:r>
              <a:rPr lang="ar-SA" sz="2000" b="1" dirty="0">
                <a:effectLst/>
                <a:latin typeface="Times New Roman" panose="02020603050405020304" pitchFamily="18" charset="0"/>
                <a:ea typeface="Times New Roman" panose="02020603050405020304" pitchFamily="18" charset="0"/>
                <a:cs typeface="+mj-cs"/>
              </a:rPr>
              <a:t>التخلص من المخاطر والمصاعب والتي تواجه العامل اثناء الحصاد اليدوي.</a:t>
            </a:r>
            <a:endParaRPr lang="en-US" sz="1600" dirty="0">
              <a:effectLst/>
              <a:latin typeface="Times New Roman" panose="02020603050405020304" pitchFamily="18" charset="0"/>
              <a:ea typeface="Times New Roman" panose="02020603050405020304" pitchFamily="18" charset="0"/>
              <a:cs typeface="+mj-cs"/>
            </a:endParaRPr>
          </a:p>
          <a:p>
            <a:pPr marL="742950" marR="0" lvl="1" indent="-285750" algn="justLow" rtl="1">
              <a:lnSpc>
                <a:spcPct val="150000"/>
              </a:lnSpc>
              <a:spcBef>
                <a:spcPts val="0"/>
              </a:spcBef>
              <a:spcAft>
                <a:spcPts val="0"/>
              </a:spcAft>
              <a:buFont typeface="+mj-lt"/>
              <a:buAutoNum type="arabicPeriod"/>
              <a:tabLst>
                <a:tab pos="16510" algn="l"/>
              </a:tabLst>
            </a:pPr>
            <a:r>
              <a:rPr lang="ar-SA" sz="2000" b="1" dirty="0">
                <a:effectLst/>
                <a:latin typeface="Times New Roman" panose="02020603050405020304" pitchFamily="18" charset="0"/>
                <a:ea typeface="Times New Roman" panose="02020603050405020304" pitchFamily="18" charset="0"/>
                <a:cs typeface="+mj-cs"/>
              </a:rPr>
              <a:t>باستخدام الحصاد الميكانيكي يجعل الفلاح يتوسع في الزراعة نظرا لمتطلبات الصناعة .</a:t>
            </a:r>
            <a:endParaRPr lang="en-US" sz="1600" dirty="0">
              <a:effectLst/>
              <a:latin typeface="Times New Roman" panose="02020603050405020304" pitchFamily="18" charset="0"/>
              <a:ea typeface="Times New Roman" panose="02020603050405020304" pitchFamily="18" charset="0"/>
              <a:cs typeface="+mj-cs"/>
            </a:endParaRPr>
          </a:p>
          <a:p>
            <a:pPr marL="742950" marR="0" lvl="1" indent="-285750" algn="justLow" rtl="1">
              <a:lnSpc>
                <a:spcPct val="150000"/>
              </a:lnSpc>
              <a:spcBef>
                <a:spcPts val="0"/>
              </a:spcBef>
              <a:spcAft>
                <a:spcPts val="0"/>
              </a:spcAft>
              <a:buFont typeface="+mj-lt"/>
              <a:buAutoNum type="arabicPeriod"/>
              <a:tabLst>
                <a:tab pos="245110" algn="l"/>
              </a:tabLst>
            </a:pPr>
            <a:r>
              <a:rPr lang="ar-SA" sz="2000" b="1" dirty="0">
                <a:effectLst/>
                <a:latin typeface="Times New Roman" panose="02020603050405020304" pitchFamily="18" charset="0"/>
                <a:ea typeface="Times New Roman" panose="02020603050405020304" pitchFamily="18" charset="0"/>
                <a:cs typeface="+mj-cs"/>
              </a:rPr>
              <a:t>يساعد على جني المحصول في الوقت المناسب قبل ان تتلف الثمار بسبب عبور مرحلة النضج.</a:t>
            </a:r>
            <a:endParaRPr lang="en-US" sz="1600" dirty="0">
              <a:effectLst/>
              <a:latin typeface="Times New Roman" panose="02020603050405020304" pitchFamily="18" charset="0"/>
              <a:ea typeface="Times New Roman" panose="02020603050405020304" pitchFamily="18" charset="0"/>
              <a:cs typeface="+mj-cs"/>
            </a:endParaRPr>
          </a:p>
          <a:p>
            <a:pPr marL="742950" marR="0" lvl="1" indent="-285750" algn="justLow" rtl="1">
              <a:lnSpc>
                <a:spcPct val="150000"/>
              </a:lnSpc>
              <a:spcBef>
                <a:spcPts val="0"/>
              </a:spcBef>
              <a:spcAft>
                <a:spcPts val="0"/>
              </a:spcAft>
              <a:buFont typeface="+mj-lt"/>
              <a:buAutoNum type="arabicPeriod"/>
              <a:tabLst>
                <a:tab pos="245110" algn="l"/>
              </a:tabLst>
            </a:pPr>
            <a:r>
              <a:rPr lang="ar-SA" sz="2000" b="1" dirty="0">
                <a:effectLst/>
                <a:latin typeface="Times New Roman" panose="02020603050405020304" pitchFamily="18" charset="0"/>
                <a:ea typeface="Times New Roman" panose="02020603050405020304" pitchFamily="18" charset="0"/>
                <a:cs typeface="+mj-cs"/>
              </a:rPr>
              <a:t>هناك بعض ماكنات الحصاد التي تكمل عمليات الحصاد مثل عمليات الفرز والتدريج وتنظيف والتعبئة وبالتالي يتخلص المزارع من هذه العمليات. </a:t>
            </a:r>
            <a:endParaRPr lang="en-US" sz="1600" dirty="0">
              <a:effectLst/>
              <a:latin typeface="Times New Roman" panose="02020603050405020304" pitchFamily="18" charset="0"/>
              <a:ea typeface="Times New Roman" panose="02020603050405020304" pitchFamily="18" charset="0"/>
              <a:cs typeface="+mj-cs"/>
            </a:endParaRPr>
          </a:p>
          <a:p>
            <a:pPr marL="0" indent="0" algn="r">
              <a:buNone/>
            </a:pPr>
            <a:endParaRPr lang="en-US" dirty="0"/>
          </a:p>
        </p:txBody>
      </p:sp>
    </p:spTree>
    <p:extLst>
      <p:ext uri="{BB962C8B-B14F-4D97-AF65-F5344CB8AC3E}">
        <p14:creationId xmlns:p14="http://schemas.microsoft.com/office/powerpoint/2010/main" val="2517319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7824-A6DA-86F3-DE00-0679D1CB38EE}"/>
              </a:ext>
            </a:extLst>
          </p:cNvPr>
          <p:cNvSpPr>
            <a:spLocks noGrp="1"/>
          </p:cNvSpPr>
          <p:nvPr>
            <p:ph type="title"/>
          </p:nvPr>
        </p:nvSpPr>
        <p:spPr>
          <a:xfrm>
            <a:off x="838200" y="365125"/>
            <a:ext cx="10515600" cy="23358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B5CC817D-2FBF-D878-52FB-E6DD8C08B9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3087" y="1461590"/>
            <a:ext cx="4625778" cy="3934819"/>
          </a:xfrm>
        </p:spPr>
      </p:pic>
      <p:pic>
        <p:nvPicPr>
          <p:cNvPr id="7" name="Picture 6">
            <a:extLst>
              <a:ext uri="{FF2B5EF4-FFF2-40B4-BE49-F238E27FC236}">
                <a16:creationId xmlns:a16="http://schemas.microsoft.com/office/drawing/2014/main" id="{E29B8668-0FF5-F3AC-C66E-2224E3618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345" y="1254692"/>
            <a:ext cx="3412672" cy="4136572"/>
          </a:xfrm>
          <a:prstGeom prst="rect">
            <a:avLst/>
          </a:prstGeom>
        </p:spPr>
      </p:pic>
    </p:spTree>
    <p:extLst>
      <p:ext uri="{BB962C8B-B14F-4D97-AF65-F5344CB8AC3E}">
        <p14:creationId xmlns:p14="http://schemas.microsoft.com/office/powerpoint/2010/main" val="240965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80F2F-9F1A-E047-6E48-80095D32D1D8}"/>
              </a:ext>
            </a:extLst>
          </p:cNvPr>
          <p:cNvSpPr>
            <a:spLocks noGrp="1"/>
          </p:cNvSpPr>
          <p:nvPr>
            <p:ph idx="1"/>
          </p:nvPr>
        </p:nvSpPr>
        <p:spPr>
          <a:xfrm>
            <a:off x="620487" y="174171"/>
            <a:ext cx="11146970" cy="6542315"/>
          </a:xfrm>
        </p:spPr>
        <p:txBody>
          <a:bodyPr>
            <a:normAutofit fontScale="92500" lnSpcReduction="20000"/>
          </a:bodyPr>
          <a:lstStyle/>
          <a:p>
            <a:pPr marL="0" marR="0" indent="0" algn="justLow" rtl="1">
              <a:lnSpc>
                <a:spcPct val="160000"/>
              </a:lnSpc>
              <a:spcBef>
                <a:spcPts val="0"/>
              </a:spcBef>
              <a:spcAft>
                <a:spcPts val="0"/>
              </a:spcAft>
              <a:buNone/>
            </a:pPr>
            <a:r>
              <a:rPr lang="ar-SA" sz="1900" b="1" dirty="0">
                <a:effectLst/>
                <a:latin typeface="Times New Roman" panose="02020603050405020304" pitchFamily="18" charset="0"/>
                <a:ea typeface="Times New Roman" panose="02020603050405020304" pitchFamily="18" charset="0"/>
                <a:cs typeface="+mj-cs"/>
              </a:rPr>
              <a:t>الحـــاصدة :-</a:t>
            </a:r>
            <a:endParaRPr lang="en-US" sz="19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تتكون من </a:t>
            </a:r>
            <a:r>
              <a:rPr lang="ar-SA" sz="1500" b="1" dirty="0" err="1">
                <a:effectLst/>
                <a:latin typeface="Times New Roman" panose="02020603050405020304" pitchFamily="18" charset="0"/>
                <a:ea typeface="Times New Roman" panose="02020603050405020304" pitchFamily="18" charset="0"/>
                <a:cs typeface="+mj-cs"/>
              </a:rPr>
              <a:t>الوحات</a:t>
            </a:r>
            <a:r>
              <a:rPr lang="ar-SA" sz="1500" b="1" dirty="0">
                <a:effectLst/>
                <a:latin typeface="Times New Roman" panose="02020603050405020304" pitchFamily="18" charset="0"/>
                <a:ea typeface="Times New Roman" panose="02020603050405020304" pitchFamily="18" charset="0"/>
                <a:cs typeface="+mj-cs"/>
              </a:rPr>
              <a:t> التالية بالترتيب حسب توالي عملها :- </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1)وحدة القطع //    وتتكون من القاطع ومضرب </a:t>
            </a:r>
            <a:r>
              <a:rPr lang="ar-SA" sz="1500" b="1" dirty="0" err="1">
                <a:effectLst/>
                <a:latin typeface="Times New Roman" panose="02020603050405020304" pitchFamily="18" charset="0"/>
                <a:ea typeface="Times New Roman" panose="02020603050405020304" pitchFamily="18" charset="0"/>
                <a:cs typeface="+mj-cs"/>
              </a:rPr>
              <a:t>الظم</a:t>
            </a:r>
            <a:r>
              <a:rPr lang="ar-SA" sz="1500" b="1" dirty="0">
                <a:effectLst/>
                <a:latin typeface="Times New Roman" panose="02020603050405020304" pitchFamily="18" charset="0"/>
                <a:ea typeface="Times New Roman" panose="02020603050405020304" pitchFamily="18" charset="0"/>
                <a:cs typeface="+mj-cs"/>
              </a:rPr>
              <a:t> (المرواح) ولوحي تحديد الحصيد.</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2)وحدة النقل //    وتتكون من المنضدة ,البريمة ,الناقل ومضرب تغذية مجموعة الدياس .</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3)وحدة الدياس //   وتتكون من اسطوانة الدياس والمقعر.</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4)وحدة التذرية //   وتتكون من اناء الحبوب ومضرب التبن وممشى التبن (هزاز التبن)  .</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5)وحدة التنظيف //   وتتكون من هزاز الحبوب والغرابيل والمروحة.</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6)وحدة التعبئة او التدريج والتعبئة //  وتتكون من ناقل الحبوب ,ناقل </a:t>
            </a:r>
            <a:r>
              <a:rPr lang="ar-SA" sz="1500" b="1" dirty="0" err="1">
                <a:effectLst/>
                <a:latin typeface="Times New Roman" panose="02020603050405020304" pitchFamily="18" charset="0"/>
                <a:ea typeface="Times New Roman" panose="02020603050405020304" pitchFamily="18" charset="0"/>
                <a:cs typeface="+mj-cs"/>
              </a:rPr>
              <a:t>الكزرة</a:t>
            </a:r>
            <a:r>
              <a:rPr lang="ar-SA" sz="1500" b="1" dirty="0">
                <a:effectLst/>
                <a:latin typeface="Times New Roman" panose="02020603050405020304" pitchFamily="18" charset="0"/>
                <a:ea typeface="Times New Roman" panose="02020603050405020304" pitchFamily="18" charset="0"/>
                <a:cs typeface="+mj-cs"/>
              </a:rPr>
              <a:t> , خزان الحبوب .مع ناقلة التصريف او يستعاض عن الخزان والناقلة بمدرجة للحبوب مع نظام للتعبئة </a:t>
            </a:r>
            <a:r>
              <a:rPr lang="ar-SA" sz="1500" b="1" dirty="0" err="1">
                <a:effectLst/>
                <a:latin typeface="Times New Roman" panose="02020603050405020304" pitchFamily="18" charset="0"/>
                <a:ea typeface="Times New Roman" panose="02020603050405020304" pitchFamily="18" charset="0"/>
                <a:cs typeface="+mj-cs"/>
              </a:rPr>
              <a:t>بالاكياس</a:t>
            </a:r>
            <a:r>
              <a:rPr lang="ar-SA" sz="1500" b="1" dirty="0">
                <a:effectLst/>
                <a:latin typeface="Times New Roman" panose="02020603050405020304" pitchFamily="18" charset="0"/>
                <a:ea typeface="Times New Roman" panose="02020603050405020304" pitchFamily="18" charset="0"/>
                <a:cs typeface="+mj-cs"/>
              </a:rPr>
              <a:t>.</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dirty="0">
                <a:effectLst/>
                <a:latin typeface="Times New Roman" panose="02020603050405020304" pitchFamily="18" charset="0"/>
                <a:ea typeface="Times New Roman" panose="02020603050405020304" pitchFamily="18" charset="0"/>
                <a:cs typeface="+mj-cs"/>
              </a:rPr>
              <a:t> </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مكونات</a:t>
            </a:r>
            <a:r>
              <a:rPr lang="ar-SA" sz="1500" dirty="0">
                <a:effectLst/>
                <a:latin typeface="Times New Roman" panose="02020603050405020304" pitchFamily="18" charset="0"/>
                <a:ea typeface="Times New Roman" panose="02020603050405020304" pitchFamily="18" charset="0"/>
                <a:cs typeface="+mj-cs"/>
              </a:rPr>
              <a:t> </a:t>
            </a:r>
            <a:r>
              <a:rPr lang="ar-SA" sz="1500" b="1" dirty="0">
                <a:effectLst/>
                <a:latin typeface="Times New Roman" panose="02020603050405020304" pitchFamily="18" charset="0"/>
                <a:ea typeface="Times New Roman" panose="02020603050405020304" pitchFamily="18" charset="0"/>
                <a:cs typeface="+mj-cs"/>
              </a:rPr>
              <a:t>وحدة القطع :-</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أ.</a:t>
            </a:r>
            <a:r>
              <a:rPr lang="ar-SA" sz="1500" b="1" u="sng" dirty="0">
                <a:effectLst/>
                <a:latin typeface="Times New Roman" panose="02020603050405020304" pitchFamily="18" charset="0"/>
                <a:ea typeface="Times New Roman" panose="02020603050405020304" pitchFamily="18" charset="0"/>
                <a:cs typeface="+mj-cs"/>
              </a:rPr>
              <a:t> القاطع</a:t>
            </a:r>
            <a:r>
              <a:rPr lang="ar-SA" sz="1500" b="1" dirty="0">
                <a:effectLst/>
                <a:latin typeface="Times New Roman" panose="02020603050405020304" pitchFamily="18" charset="0"/>
                <a:ea typeface="Times New Roman" panose="02020603050405020304" pitchFamily="18" charset="0"/>
                <a:cs typeface="+mj-cs"/>
              </a:rPr>
              <a:t> :- يتكون من لوح فولاذي يختلف باختلاف العرض الشغال للحاصدة وظيفته قطع سويقات المحصول وذلك بحصرها بين جزئيه الثابت  المتمثل </a:t>
            </a:r>
            <a:r>
              <a:rPr lang="ar-SA" sz="1500" b="1" dirty="0" err="1">
                <a:effectLst/>
                <a:latin typeface="Times New Roman" panose="02020603050405020304" pitchFamily="18" charset="0"/>
                <a:ea typeface="Times New Roman" panose="02020603050405020304" pitchFamily="18" charset="0"/>
                <a:cs typeface="+mj-cs"/>
              </a:rPr>
              <a:t>بالاصابع</a:t>
            </a:r>
            <a:r>
              <a:rPr lang="ar-SA" sz="1500" b="1" dirty="0">
                <a:effectLst/>
                <a:latin typeface="Times New Roman" panose="02020603050405020304" pitchFamily="18" charset="0"/>
                <a:ea typeface="Times New Roman" panose="02020603050405020304" pitchFamily="18" charset="0"/>
                <a:cs typeface="+mj-cs"/>
              </a:rPr>
              <a:t> والمتحرك المتمثل بالسكين ويتكون القاطع من الاجزاء التالية :-</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1.الاصابع   2.السكين   3.الواح التحميل   4.ماسكات السكين</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u="sng" dirty="0">
                <a:effectLst/>
                <a:latin typeface="Times New Roman" panose="02020603050405020304" pitchFamily="18" charset="0"/>
                <a:ea typeface="Times New Roman" panose="02020603050405020304" pitchFamily="18" charset="0"/>
                <a:cs typeface="+mj-cs"/>
              </a:rPr>
              <a:t>ب. لوحي تحديد الحصيد</a:t>
            </a:r>
            <a:r>
              <a:rPr lang="ar-SA" sz="1500" b="1" dirty="0">
                <a:effectLst/>
                <a:latin typeface="Times New Roman" panose="02020603050405020304" pitchFamily="18" charset="0"/>
                <a:ea typeface="Times New Roman" panose="02020603050405020304" pitchFamily="18" charset="0"/>
                <a:cs typeface="+mj-cs"/>
              </a:rPr>
              <a:t> :- يوجد على جانبي القاطع لوحان كل منها عبارة عن لوح عمودي على الارض مدبب الطرف الامامي وتكون المسافة بين مقدمتا الطرفين المدببين اكبر من مؤخرة </a:t>
            </a:r>
            <a:r>
              <a:rPr lang="ar-SA" sz="1500" b="1" dirty="0" err="1">
                <a:effectLst/>
                <a:latin typeface="Times New Roman" panose="02020603050405020304" pitchFamily="18" charset="0"/>
                <a:ea typeface="Times New Roman" panose="02020603050405020304" pitchFamily="18" charset="0"/>
                <a:cs typeface="+mj-cs"/>
              </a:rPr>
              <a:t>الوحين</a:t>
            </a:r>
            <a:r>
              <a:rPr lang="ar-SA" sz="1500" b="1" dirty="0">
                <a:effectLst/>
                <a:latin typeface="Times New Roman" panose="02020603050405020304" pitchFamily="18" charset="0"/>
                <a:ea typeface="Times New Roman" panose="02020603050405020304" pitchFamily="18" charset="0"/>
                <a:cs typeface="+mj-cs"/>
              </a:rPr>
              <a:t> عند موضع السكين ,وفائدة اللوحين لتحديد عرض القطع وجمع المحصول . </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err="1">
                <a:effectLst/>
                <a:latin typeface="Times New Roman" panose="02020603050405020304" pitchFamily="18" charset="0"/>
                <a:ea typeface="Times New Roman" panose="02020603050405020304" pitchFamily="18" charset="0"/>
                <a:cs typeface="+mj-cs"/>
              </a:rPr>
              <a:t>ج.</a:t>
            </a:r>
            <a:r>
              <a:rPr lang="ar-SA" sz="1500" b="1" u="sng" dirty="0" err="1">
                <a:effectLst/>
                <a:latin typeface="Times New Roman" panose="02020603050405020304" pitchFamily="18" charset="0"/>
                <a:ea typeface="Times New Roman" panose="02020603050405020304" pitchFamily="18" charset="0"/>
                <a:cs typeface="+mj-cs"/>
              </a:rPr>
              <a:t>مضرب</a:t>
            </a:r>
            <a:r>
              <a:rPr lang="ar-SA" sz="1500" b="1" u="sng" dirty="0">
                <a:effectLst/>
                <a:latin typeface="Times New Roman" panose="02020603050405020304" pitchFamily="18" charset="0"/>
                <a:ea typeface="Times New Roman" panose="02020603050405020304" pitchFamily="18" charset="0"/>
                <a:cs typeface="+mj-cs"/>
              </a:rPr>
              <a:t> الضم</a:t>
            </a:r>
            <a:r>
              <a:rPr lang="ar-SA" sz="1500" b="1" dirty="0">
                <a:effectLst/>
                <a:latin typeface="Times New Roman" panose="02020603050405020304" pitchFamily="18" charset="0"/>
                <a:ea typeface="Times New Roman" panose="02020603050405020304" pitchFamily="18" charset="0"/>
                <a:cs typeface="+mj-cs"/>
              </a:rPr>
              <a:t> (</a:t>
            </a:r>
            <a:r>
              <a:rPr lang="ar-SA" sz="1500" b="1" u="sng" dirty="0">
                <a:effectLst/>
                <a:latin typeface="Times New Roman" panose="02020603050405020304" pitchFamily="18" charset="0"/>
                <a:ea typeface="Times New Roman" panose="02020603050405020304" pitchFamily="18" charset="0"/>
                <a:cs typeface="+mj-cs"/>
              </a:rPr>
              <a:t>المرواح)</a:t>
            </a:r>
            <a:r>
              <a:rPr lang="ar-SA" sz="1500" b="1" dirty="0">
                <a:effectLst/>
                <a:latin typeface="Times New Roman" panose="02020603050405020304" pitchFamily="18" charset="0"/>
                <a:ea typeface="Times New Roman" panose="02020603050405020304" pitchFamily="18" charset="0"/>
                <a:cs typeface="+mj-cs"/>
              </a:rPr>
              <a:t> :-  يقع فوق السكين ويتكون من قرصين كل منهما سداسي الاضلاع .</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د. </a:t>
            </a:r>
            <a:r>
              <a:rPr lang="ar-SA" sz="1500" b="1" u="sng" dirty="0">
                <a:effectLst/>
                <a:latin typeface="Times New Roman" panose="02020603050405020304" pitchFamily="18" charset="0"/>
                <a:ea typeface="Times New Roman" panose="02020603050405020304" pitchFamily="18" charset="0"/>
                <a:cs typeface="+mj-cs"/>
              </a:rPr>
              <a:t>منضدة التغذية و البريمة</a:t>
            </a:r>
            <a:r>
              <a:rPr lang="ar-SA" sz="1500" b="1" dirty="0">
                <a:effectLst/>
                <a:latin typeface="Times New Roman" panose="02020603050405020304" pitchFamily="18" charset="0"/>
                <a:ea typeface="Times New Roman" panose="02020603050405020304" pitchFamily="18" charset="0"/>
                <a:cs typeface="+mj-cs"/>
              </a:rPr>
              <a:t> :- ويطلق عليها في العراق بالطبلة وهي الامتداد الخلفي للقاطع ويسقط عليه المحصول الذي جرى قطعه بالسكين وعلة وجودها في هذا المكان  :-         </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500" b="1" dirty="0">
                <a:effectLst/>
                <a:latin typeface="Times New Roman" panose="02020603050405020304" pitchFamily="18" charset="0"/>
                <a:ea typeface="Times New Roman" panose="02020603050405020304" pitchFamily="18" charset="0"/>
                <a:cs typeface="+mj-cs"/>
              </a:rPr>
              <a:t>وذلك لان المحصول المقطوع يكون على الطبلة أي ان الطبلة هي الامتداد خلف القاطع وبما ان شكلها نصف اسطواني وتحوي الجزء السفلي من البريمة وذلك حتى يتم جمع المحصول الموجود على الطبلة بواسطة زعانف البريمة نحو الوسط لكي تدفع بواسطة اصابع البريمة نحو الناقلة.</a:t>
            </a:r>
            <a:endParaRPr lang="en-US" sz="1500" dirty="0">
              <a:effectLst/>
              <a:latin typeface="Times New Roman" panose="02020603050405020304" pitchFamily="18" charset="0"/>
              <a:ea typeface="Times New Roman" panose="02020603050405020304" pitchFamily="18" charset="0"/>
              <a:cs typeface="+mj-cs"/>
            </a:endParaRPr>
          </a:p>
          <a:p>
            <a:pPr marL="0" marR="0" indent="0" algn="justLow" rtl="1">
              <a:lnSpc>
                <a:spcPct val="160000"/>
              </a:lnSpc>
              <a:spcBef>
                <a:spcPts val="0"/>
              </a:spcBef>
              <a:spcAft>
                <a:spcPts val="0"/>
              </a:spcAft>
              <a:buNone/>
            </a:pPr>
            <a:r>
              <a:rPr lang="ar-SA" sz="1400" b="1" dirty="0">
                <a:effectLst/>
                <a:latin typeface="Times New Roman" panose="02020603050405020304" pitchFamily="18" charset="0"/>
                <a:ea typeface="Times New Roman" panose="02020603050405020304" pitchFamily="18" charset="0"/>
                <a:cs typeface="+mj-cs"/>
              </a:rPr>
              <a:t> </a:t>
            </a:r>
            <a:endParaRPr lang="en-US" sz="1400" dirty="0">
              <a:effectLst/>
              <a:latin typeface="Times New Roman" panose="02020603050405020304" pitchFamily="18" charset="0"/>
              <a:ea typeface="Times New Roman" panose="02020603050405020304" pitchFamily="18" charset="0"/>
              <a:cs typeface="+mj-cs"/>
            </a:endParaRPr>
          </a:p>
          <a:p>
            <a:pPr marL="457200" lvl="1" indent="0" algn="r" rtl="1">
              <a:buNone/>
            </a:pPr>
            <a:endParaRPr lang="en-US" sz="1400" dirty="0"/>
          </a:p>
        </p:txBody>
      </p:sp>
    </p:spTree>
    <p:extLst>
      <p:ext uri="{BB962C8B-B14F-4D97-AF65-F5344CB8AC3E}">
        <p14:creationId xmlns:p14="http://schemas.microsoft.com/office/powerpoint/2010/main" val="143383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96C0-2A5C-DB86-2228-CA3AAF6D4D43}"/>
              </a:ext>
            </a:extLst>
          </p:cNvPr>
          <p:cNvSpPr>
            <a:spLocks noGrp="1"/>
          </p:cNvSpPr>
          <p:nvPr>
            <p:ph type="title"/>
          </p:nvPr>
        </p:nvSpPr>
        <p:spPr>
          <a:xfrm>
            <a:off x="990600" y="5921830"/>
            <a:ext cx="10363200" cy="537118"/>
          </a:xfrm>
        </p:spPr>
        <p:txBody>
          <a:bodyPr>
            <a:normAutofit/>
          </a:bodyPr>
          <a:lstStyle/>
          <a:p>
            <a:pPr algn="ctr"/>
            <a:r>
              <a:rPr lang="ar-IQ" sz="2400" dirty="0"/>
              <a:t>وحدة القطع</a:t>
            </a:r>
            <a:endParaRPr lang="en-US" sz="2400" dirty="0"/>
          </a:p>
        </p:txBody>
      </p:sp>
      <p:pic>
        <p:nvPicPr>
          <p:cNvPr id="5" name="Content Placeholder 4">
            <a:extLst>
              <a:ext uri="{FF2B5EF4-FFF2-40B4-BE49-F238E27FC236}">
                <a16:creationId xmlns:a16="http://schemas.microsoft.com/office/drawing/2014/main" id="{9E2A389A-199D-0E78-23AE-11B968881BB4}"/>
              </a:ext>
            </a:extLst>
          </p:cNvPr>
          <p:cNvPicPr>
            <a:picLocks noGrp="1" noChangeAspect="1"/>
          </p:cNvPicPr>
          <p:nvPr>
            <p:ph idx="1"/>
          </p:nvPr>
        </p:nvPicPr>
        <p:blipFill>
          <a:blip r:embed="rId2"/>
          <a:stretch>
            <a:fillRect/>
          </a:stretch>
        </p:blipFill>
        <p:spPr>
          <a:xfrm>
            <a:off x="1126671" y="587829"/>
            <a:ext cx="10091057" cy="5105400"/>
          </a:xfrm>
        </p:spPr>
      </p:pic>
    </p:spTree>
    <p:extLst>
      <p:ext uri="{BB962C8B-B14F-4D97-AF65-F5344CB8AC3E}">
        <p14:creationId xmlns:p14="http://schemas.microsoft.com/office/powerpoint/2010/main" val="226073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F9576-9A81-14BE-508B-C9281890F329}"/>
              </a:ext>
            </a:extLst>
          </p:cNvPr>
          <p:cNvSpPr>
            <a:spLocks noGrp="1"/>
          </p:cNvSpPr>
          <p:nvPr>
            <p:ph idx="1"/>
          </p:nvPr>
        </p:nvSpPr>
        <p:spPr>
          <a:xfrm>
            <a:off x="838200" y="370114"/>
            <a:ext cx="10515600" cy="5998029"/>
          </a:xfrm>
        </p:spPr>
        <p:txBody>
          <a:bodyPr>
            <a:normAutofit/>
          </a:bodyPr>
          <a:lstStyle/>
          <a:p>
            <a:pPr marL="0" marR="0" indent="0" algn="justLow" rtl="1">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وحدة النقل :-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تقوم بنقل المحصول المستلم من اصابع الضم في البريمة نحو الخلف والى الاعلى وتتكون من زوجين من العجلات النجمية زوج في الاعلى وزوج في الاسفل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مضرب تغذية مجموعة الدياس يوجد هذا المضرب بين مؤخرة الناقلة ومقدمة وحدة الدياس ويدور ب</a:t>
            </a:r>
            <a:r>
              <a:rPr lang="ar-IQ" sz="2000" b="1" dirty="0">
                <a:effectLst/>
                <a:latin typeface="Times New Roman" panose="02020603050405020304" pitchFamily="18" charset="0"/>
                <a:ea typeface="Times New Roman" panose="02020603050405020304" pitchFamily="18" charset="0"/>
                <a:cs typeface="+mj-cs"/>
              </a:rPr>
              <a:t>ن</a:t>
            </a:r>
            <a:r>
              <a:rPr lang="ar-SA" sz="2000" b="1" dirty="0" err="1">
                <a:effectLst/>
                <a:latin typeface="Times New Roman" panose="02020603050405020304" pitchFamily="18" charset="0"/>
                <a:ea typeface="Times New Roman" panose="02020603050405020304" pitchFamily="18" charset="0"/>
                <a:cs typeface="+mj-cs"/>
              </a:rPr>
              <a:t>فس</a:t>
            </a:r>
            <a:r>
              <a:rPr lang="ar-SA" sz="2000" b="1" dirty="0">
                <a:effectLst/>
                <a:latin typeface="Times New Roman" panose="02020603050405020304" pitchFamily="18" charset="0"/>
                <a:ea typeface="Times New Roman" panose="02020603050405020304" pitchFamily="18" charset="0"/>
                <a:cs typeface="+mj-cs"/>
              </a:rPr>
              <a:t> اتجاه دوران الناقلة او اسطوانة الدياسة.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وحدة الدياسة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 وهي الجزء الحيوي في الحاصدة ويتكون من جزئين هما اسطوانة الدياسة والتي يطلق عليها محلياً ب(درام) </a:t>
            </a:r>
            <a:r>
              <a:rPr lang="ar-SA" sz="2000" b="1" dirty="0" err="1">
                <a:effectLst/>
                <a:latin typeface="Times New Roman" panose="02020603050405020304" pitchFamily="18" charset="0"/>
                <a:ea typeface="Times New Roman" panose="02020603050405020304" pitchFamily="18" charset="0"/>
                <a:cs typeface="+mj-cs"/>
              </a:rPr>
              <a:t>لانها</a:t>
            </a:r>
            <a:r>
              <a:rPr lang="ar-SA" sz="2000" b="1" dirty="0">
                <a:effectLst/>
                <a:latin typeface="Times New Roman" panose="02020603050405020304" pitchFamily="18" charset="0"/>
                <a:ea typeface="Times New Roman" panose="02020603050405020304" pitchFamily="18" charset="0"/>
                <a:cs typeface="+mj-cs"/>
              </a:rPr>
              <a:t> </a:t>
            </a:r>
            <a:r>
              <a:rPr lang="ar-SA" sz="2000" b="1" dirty="0" err="1">
                <a:effectLst/>
                <a:latin typeface="Times New Roman" panose="02020603050405020304" pitchFamily="18" charset="0"/>
                <a:ea typeface="Times New Roman" panose="02020603050405020304" pitchFamily="18" charset="0"/>
                <a:cs typeface="+mj-cs"/>
              </a:rPr>
              <a:t>تشبة</a:t>
            </a:r>
            <a:r>
              <a:rPr lang="ar-SA" sz="2000" b="1" dirty="0">
                <a:effectLst/>
                <a:latin typeface="Times New Roman" panose="02020603050405020304" pitchFamily="18" charset="0"/>
                <a:ea typeface="Times New Roman" panose="02020603050405020304" pitchFamily="18" charset="0"/>
                <a:cs typeface="+mj-cs"/>
              </a:rPr>
              <a:t> الطبل , والجزء الاخر هو المقعر او الصدر ,تقوم وحدة الدياسة </a:t>
            </a:r>
            <a:r>
              <a:rPr lang="ar-SA" sz="2000" b="1" dirty="0" err="1">
                <a:effectLst/>
                <a:latin typeface="Times New Roman" panose="02020603050405020304" pitchFamily="18" charset="0"/>
                <a:ea typeface="Times New Roman" panose="02020603050405020304" pitchFamily="18" charset="0"/>
                <a:cs typeface="+mj-cs"/>
              </a:rPr>
              <a:t>بوظفتين</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000" b="1" u="sng" dirty="0">
                <a:effectLst/>
                <a:latin typeface="Times New Roman" panose="02020603050405020304" pitchFamily="18" charset="0"/>
                <a:ea typeface="Times New Roman" panose="02020603050405020304" pitchFamily="18" charset="0"/>
                <a:cs typeface="+mj-cs"/>
              </a:rPr>
              <a:t> </a:t>
            </a:r>
            <a:r>
              <a:rPr lang="ar-SA" sz="2000" b="1" dirty="0">
                <a:effectLst/>
                <a:latin typeface="Times New Roman" panose="02020603050405020304" pitchFamily="18" charset="0"/>
                <a:ea typeface="Times New Roman" panose="02020603050405020304" pitchFamily="18" charset="0"/>
                <a:cs typeface="+mj-cs"/>
              </a:rPr>
              <a:t>اولهما : استخلاص الحبوب من السنابل               وثانيهما : فصل الحبوب عن القش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تتكون اسطوانة الدياسة من مجموعة من القضبان الحديدية </a:t>
            </a:r>
            <a:r>
              <a:rPr lang="ar-SA" sz="2000" b="1" dirty="0" err="1">
                <a:effectLst/>
                <a:latin typeface="Times New Roman" panose="02020603050405020304" pitchFamily="18" charset="0"/>
                <a:ea typeface="Times New Roman" panose="02020603050405020304" pitchFamily="18" charset="0"/>
                <a:cs typeface="+mj-cs"/>
              </a:rPr>
              <a:t>المبردية</a:t>
            </a:r>
            <a:r>
              <a:rPr lang="ar-SA" sz="2000" b="1" dirty="0">
                <a:effectLst/>
                <a:latin typeface="Times New Roman" panose="02020603050405020304" pitchFamily="18" charset="0"/>
                <a:ea typeface="Times New Roman" panose="02020603050405020304" pitchFamily="18" charset="0"/>
                <a:cs typeface="+mj-cs"/>
              </a:rPr>
              <a:t> المظهر غالبا موضوعة لتعطي الشكل الاسطواني وتدور هذه الاسطوانة بسرعة عالية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اما المقعر فيتكون من قضبان حديدية مشبكة وثابتة تحيط بالنصف السفلي </a:t>
            </a:r>
            <a:r>
              <a:rPr lang="ar-SA" sz="2000" b="1" dirty="0" err="1">
                <a:effectLst/>
                <a:latin typeface="Times New Roman" panose="02020603050405020304" pitchFamily="18" charset="0"/>
                <a:ea typeface="Times New Roman" panose="02020603050405020304" pitchFamily="18" charset="0"/>
                <a:cs typeface="+mj-cs"/>
              </a:rPr>
              <a:t>لاسطوانة</a:t>
            </a:r>
            <a:r>
              <a:rPr lang="ar-SA" sz="2000" b="1" dirty="0">
                <a:effectLst/>
                <a:latin typeface="Times New Roman" panose="02020603050405020304" pitchFamily="18" charset="0"/>
                <a:ea typeface="Times New Roman" panose="02020603050405020304" pitchFamily="18" charset="0"/>
                <a:cs typeface="+mj-cs"/>
              </a:rPr>
              <a:t> الدياسة .</a:t>
            </a:r>
            <a:endParaRPr lang="en-US" sz="2000" b="1" dirty="0">
              <a:effectLst/>
              <a:latin typeface="Times New Roman" panose="02020603050405020304" pitchFamily="18" charset="0"/>
              <a:ea typeface="Times New Roman" panose="02020603050405020304" pitchFamily="18" charset="0"/>
              <a:cs typeface="+mj-cs"/>
            </a:endParaRPr>
          </a:p>
          <a:p>
            <a:pPr marL="0" indent="0" algn="justLow" rtl="1">
              <a:lnSpc>
                <a:spcPct val="150000"/>
              </a:lnSpc>
              <a:spcBef>
                <a:spcPts val="0"/>
              </a:spcBef>
              <a:buNone/>
            </a:pPr>
            <a:r>
              <a:rPr lang="ar-SA" sz="1800" b="1" dirty="0">
                <a:effectLst/>
                <a:latin typeface="Times New Roman" panose="02020603050405020304" pitchFamily="18" charset="0"/>
                <a:ea typeface="Times New Roman" panose="02020603050405020304" pitchFamily="18" charset="0"/>
                <a:cs typeface="+mj-cs"/>
              </a:rPr>
              <a:t>مضرب التبن : وهو </a:t>
            </a:r>
            <a:r>
              <a:rPr lang="ar-SA" sz="1800" b="1" dirty="0" err="1">
                <a:effectLst/>
                <a:latin typeface="Times New Roman" panose="02020603050405020304" pitchFamily="18" charset="0"/>
                <a:ea typeface="Times New Roman" panose="02020603050405020304" pitchFamily="18" charset="0"/>
                <a:cs typeface="+mj-cs"/>
              </a:rPr>
              <a:t>شبية</a:t>
            </a:r>
            <a:r>
              <a:rPr lang="ar-SA" sz="1800" b="1" dirty="0">
                <a:effectLst/>
                <a:latin typeface="Times New Roman" panose="02020603050405020304" pitchFamily="18" charset="0"/>
                <a:ea typeface="Times New Roman" panose="02020603050405020304" pitchFamily="18" charset="0"/>
                <a:cs typeface="+mj-cs"/>
              </a:rPr>
              <a:t> بمضرب التغذية الا انه يقع خلف وحدة الدياسة وموقعه مرتفع قليلاً فوق محور اسطوانة الدياسة  ومهمته السيطرة على التبن المرفوع من وحدة الدياسة ودفعه الى الاسفل نحو ممشى التبن الهزاز وبدون هذا المضرب فان التبن يندفع الى الخلف نحو مؤخرة ممشى التبن بدون ان يحصل له تفكيك كامل .وعلة موقع مضرب التبن هو / وذلك حتى يتم دفع التبن نحو ممشى التبن بانسيابية وعدم التفاف التبن نحو اسطوانة الدياس , وان عدم وجود مظرب التبن يؤدي انتقال التبن الى مؤخرة ممشى التبن الامر الذي يؤدي الى نزول الحبوب </a:t>
            </a:r>
            <a:r>
              <a:rPr lang="ar-SA" sz="1800" b="1" dirty="0" err="1">
                <a:effectLst/>
                <a:latin typeface="Times New Roman" panose="02020603050405020304" pitchFamily="18" charset="0"/>
                <a:ea typeface="Times New Roman" panose="02020603050405020304" pitchFamily="18" charset="0"/>
                <a:cs typeface="+mj-cs"/>
              </a:rPr>
              <a:t>والكزرة</a:t>
            </a:r>
            <a:r>
              <a:rPr lang="ar-SA" sz="1800" b="1" dirty="0">
                <a:effectLst/>
                <a:latin typeface="Times New Roman" panose="02020603050405020304" pitchFamily="18" charset="0"/>
                <a:ea typeface="Times New Roman" panose="02020603050405020304" pitchFamily="18" charset="0"/>
                <a:cs typeface="+mj-cs"/>
              </a:rPr>
              <a:t>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endParaRPr lang="en-US" sz="2000" dirty="0">
              <a:effectLst/>
              <a:latin typeface="Times New Roman" panose="02020603050405020304" pitchFamily="18" charset="0"/>
              <a:ea typeface="Times New Roman" panose="02020603050405020304" pitchFamily="18" charset="0"/>
              <a:cs typeface="+mj-cs"/>
            </a:endParaRPr>
          </a:p>
          <a:p>
            <a:pPr marL="0" indent="0" algn="r" rtl="1">
              <a:buNone/>
            </a:pPr>
            <a:endParaRPr lang="en-US" dirty="0"/>
          </a:p>
        </p:txBody>
      </p:sp>
    </p:spTree>
    <p:extLst>
      <p:ext uri="{BB962C8B-B14F-4D97-AF65-F5344CB8AC3E}">
        <p14:creationId xmlns:p14="http://schemas.microsoft.com/office/powerpoint/2010/main" val="2973885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A0A8-D0C9-9A67-E43A-A6B0B832C588}"/>
              </a:ext>
            </a:extLst>
          </p:cNvPr>
          <p:cNvSpPr>
            <a:spLocks noGrp="1"/>
          </p:cNvSpPr>
          <p:nvPr>
            <p:ph type="title"/>
          </p:nvPr>
        </p:nvSpPr>
        <p:spPr>
          <a:xfrm>
            <a:off x="838200" y="5192486"/>
            <a:ext cx="10515600" cy="478971"/>
          </a:xfrm>
        </p:spPr>
        <p:txBody>
          <a:bodyPr>
            <a:noAutofit/>
          </a:bodyPr>
          <a:lstStyle/>
          <a:p>
            <a:pPr algn="ctr"/>
            <a:r>
              <a:rPr lang="ar-IQ" sz="2400" dirty="0"/>
              <a:t>وحدة الدياسة</a:t>
            </a:r>
            <a:endParaRPr lang="en-US" sz="2400" dirty="0"/>
          </a:p>
        </p:txBody>
      </p:sp>
      <p:pic>
        <p:nvPicPr>
          <p:cNvPr id="5" name="Content Placeholder 4">
            <a:extLst>
              <a:ext uri="{FF2B5EF4-FFF2-40B4-BE49-F238E27FC236}">
                <a16:creationId xmlns:a16="http://schemas.microsoft.com/office/drawing/2014/main" id="{38DAAB6A-CB77-9B04-571C-92979A3A5C10}"/>
              </a:ext>
            </a:extLst>
          </p:cNvPr>
          <p:cNvPicPr>
            <a:picLocks noGrp="1" noChangeAspect="1"/>
          </p:cNvPicPr>
          <p:nvPr>
            <p:ph idx="1"/>
          </p:nvPr>
        </p:nvPicPr>
        <p:blipFill>
          <a:blip r:embed="rId2"/>
          <a:stretch>
            <a:fillRect/>
          </a:stretch>
        </p:blipFill>
        <p:spPr>
          <a:xfrm>
            <a:off x="2001575" y="652259"/>
            <a:ext cx="7971136" cy="3837955"/>
          </a:xfrm>
        </p:spPr>
      </p:pic>
    </p:spTree>
    <p:extLst>
      <p:ext uri="{BB962C8B-B14F-4D97-AF65-F5344CB8AC3E}">
        <p14:creationId xmlns:p14="http://schemas.microsoft.com/office/powerpoint/2010/main" val="44998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A6F54-2475-FE7C-2A8D-10C9BC606FCF}"/>
              </a:ext>
            </a:extLst>
          </p:cNvPr>
          <p:cNvSpPr>
            <a:spLocks noGrp="1"/>
          </p:cNvSpPr>
          <p:nvPr>
            <p:ph idx="1"/>
          </p:nvPr>
        </p:nvSpPr>
        <p:spPr>
          <a:xfrm>
            <a:off x="838200" y="500743"/>
            <a:ext cx="10515600" cy="5676220"/>
          </a:xfrm>
        </p:spPr>
        <p:txBody>
          <a:bodyPr/>
          <a:lstStyle/>
          <a:p>
            <a:pPr marL="0" marR="0" indent="0" algn="justLow" rtl="1">
              <a:spcBef>
                <a:spcPts val="0"/>
              </a:spcBef>
              <a:spcAft>
                <a:spcPts val="0"/>
              </a:spcAft>
              <a:buNone/>
            </a:pPr>
            <a:r>
              <a:rPr lang="ar-SA" sz="2400" b="1" dirty="0">
                <a:effectLst/>
                <a:latin typeface="Times New Roman" panose="02020603050405020304" pitchFamily="18" charset="0"/>
                <a:ea typeface="Times New Roman" panose="02020603050405020304" pitchFamily="18" charset="0"/>
                <a:cs typeface="+mj-cs"/>
              </a:rPr>
              <a:t>معدات مكافحة الادغال الزراعية :- </a:t>
            </a:r>
            <a:r>
              <a:rPr lang="ar-IQ" sz="2400" b="1" dirty="0">
                <a:effectLst/>
                <a:latin typeface="Times New Roman" panose="02020603050405020304" pitchFamily="18" charset="0"/>
                <a:ea typeface="Times New Roman" panose="02020603050405020304" pitchFamily="18" charset="0"/>
                <a:cs typeface="+mj-cs"/>
              </a:rPr>
              <a:t>  </a:t>
            </a:r>
            <a:endParaRPr lang="en-US" sz="24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400" b="1" dirty="0">
                <a:effectLst/>
                <a:latin typeface="Times New Roman" panose="02020603050405020304" pitchFamily="18" charset="0"/>
                <a:ea typeface="Times New Roman" panose="02020603050405020304" pitchFamily="18" charset="0"/>
                <a:cs typeface="+mj-cs"/>
              </a:rPr>
              <a:t>يعتبر رش المبيدات من الوسائل التي </a:t>
            </a:r>
            <a:r>
              <a:rPr lang="ar-SA" sz="2400" b="1" dirty="0" err="1">
                <a:effectLst/>
                <a:latin typeface="Times New Roman" panose="02020603050405020304" pitchFamily="18" charset="0"/>
                <a:ea typeface="Times New Roman" panose="02020603050405020304" pitchFamily="18" charset="0"/>
                <a:cs typeface="+mj-cs"/>
              </a:rPr>
              <a:t>لايستغنى</a:t>
            </a:r>
            <a:r>
              <a:rPr lang="ar-SA" sz="2400" b="1" dirty="0">
                <a:effectLst/>
                <a:latin typeface="Times New Roman" panose="02020603050405020304" pitchFamily="18" charset="0"/>
                <a:ea typeface="Times New Roman" panose="02020603050405020304" pitchFamily="18" charset="0"/>
                <a:cs typeface="+mj-cs"/>
              </a:rPr>
              <a:t> عنها وخاصة في حالة عدم امكان استخدام الوسائل الميكانيكية (الحراثة والعزق) , تقسم معدات مكافحة </a:t>
            </a:r>
            <a:r>
              <a:rPr lang="ar-SA" sz="2400" b="1" dirty="0" err="1">
                <a:effectLst/>
                <a:latin typeface="Times New Roman" panose="02020603050405020304" pitchFamily="18" charset="0"/>
                <a:ea typeface="Times New Roman" panose="02020603050405020304" pitchFamily="18" charset="0"/>
                <a:cs typeface="+mj-cs"/>
              </a:rPr>
              <a:t>الافات</a:t>
            </a:r>
            <a:r>
              <a:rPr lang="ar-SA" sz="2400" b="1" dirty="0">
                <a:effectLst/>
                <a:latin typeface="Times New Roman" panose="02020603050405020304" pitchFamily="18" charset="0"/>
                <a:ea typeface="Times New Roman" panose="02020603050405020304" pitchFamily="18" charset="0"/>
                <a:cs typeface="+mj-cs"/>
              </a:rPr>
              <a:t> الزراعية من حيث طبيعة المادة المراد استعمالها في المكافحة الى قسمين  احداهما يقوم برش المحاليل وتدعى </a:t>
            </a:r>
            <a:r>
              <a:rPr lang="ar-SA" sz="2400" b="1" dirty="0" err="1">
                <a:effectLst/>
                <a:latin typeface="Times New Roman" panose="02020603050405020304" pitchFamily="18" charset="0"/>
                <a:ea typeface="Times New Roman" panose="02020603050405020304" pitchFamily="18" charset="0"/>
                <a:cs typeface="+mj-cs"/>
              </a:rPr>
              <a:t>بالمرشات</a:t>
            </a:r>
            <a:r>
              <a:rPr lang="ar-SA" sz="2400" b="1" dirty="0">
                <a:effectLst/>
                <a:latin typeface="Times New Roman" panose="02020603050405020304" pitchFamily="18" charset="0"/>
                <a:ea typeface="Times New Roman" panose="02020603050405020304" pitchFamily="18" charset="0"/>
                <a:cs typeface="+mj-cs"/>
              </a:rPr>
              <a:t> والاخر  يقوم بتوزيع او نثر المساحيق وتدعى بالمعفرات.</a:t>
            </a:r>
            <a:endParaRPr lang="en-US" sz="24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400" b="1" dirty="0">
                <a:effectLst/>
                <a:latin typeface="Times New Roman" panose="02020603050405020304" pitchFamily="18" charset="0"/>
                <a:ea typeface="Times New Roman" panose="02020603050405020304" pitchFamily="18" charset="0"/>
                <a:cs typeface="+mj-cs"/>
              </a:rPr>
              <a:t>العوامل المؤثرة على المكافحة :-</a:t>
            </a:r>
            <a:endParaRPr lang="en-US" sz="2400" dirty="0">
              <a:effectLst/>
              <a:latin typeface="Times New Roman" panose="02020603050405020304" pitchFamily="18" charset="0"/>
              <a:ea typeface="Times New Roman" panose="02020603050405020304" pitchFamily="18" charset="0"/>
              <a:cs typeface="+mj-cs"/>
            </a:endParaRPr>
          </a:p>
          <a:p>
            <a:pPr marL="342900" marR="0" lvl="0" indent="-342900" algn="justLow" rtl="1">
              <a:spcBef>
                <a:spcPts val="0"/>
              </a:spcBef>
              <a:spcAft>
                <a:spcPts val="0"/>
              </a:spcAft>
              <a:buFont typeface="+mj-lt"/>
              <a:buAutoNum type="arabicPeriod"/>
              <a:tabLst>
                <a:tab pos="457200" algn="l"/>
              </a:tabLst>
            </a:pPr>
            <a:r>
              <a:rPr lang="ar-SA" sz="2400" b="1" dirty="0">
                <a:effectLst/>
                <a:latin typeface="Times New Roman" panose="02020603050405020304" pitchFamily="18" charset="0"/>
                <a:ea typeface="Times New Roman" panose="02020603050405020304" pitchFamily="18" charset="0"/>
                <a:cs typeface="+mj-cs"/>
              </a:rPr>
              <a:t>عمر النبات</a:t>
            </a:r>
            <a:endParaRPr lang="en-US" sz="2400" dirty="0">
              <a:effectLst/>
              <a:latin typeface="Times New Roman" panose="02020603050405020304" pitchFamily="18" charset="0"/>
              <a:ea typeface="Times New Roman" panose="02020603050405020304" pitchFamily="18" charset="0"/>
              <a:cs typeface="+mj-cs"/>
            </a:endParaRPr>
          </a:p>
          <a:p>
            <a:pPr marL="342900" marR="0" lvl="0" indent="-342900" algn="justLow" rtl="1">
              <a:spcBef>
                <a:spcPts val="0"/>
              </a:spcBef>
              <a:spcAft>
                <a:spcPts val="0"/>
              </a:spcAft>
              <a:buFont typeface="+mj-lt"/>
              <a:buAutoNum type="arabicPeriod"/>
              <a:tabLst>
                <a:tab pos="457200" algn="l"/>
              </a:tabLst>
            </a:pPr>
            <a:r>
              <a:rPr lang="ar-SA" sz="2400" b="1" dirty="0">
                <a:effectLst/>
                <a:latin typeface="Times New Roman" panose="02020603050405020304" pitchFamily="18" charset="0"/>
                <a:ea typeface="Times New Roman" panose="02020603050405020304" pitchFamily="18" charset="0"/>
                <a:cs typeface="+mj-cs"/>
              </a:rPr>
              <a:t>كثافة المحصول</a:t>
            </a:r>
            <a:endParaRPr lang="en-US" sz="2400" dirty="0">
              <a:effectLst/>
              <a:latin typeface="Times New Roman" panose="02020603050405020304" pitchFamily="18" charset="0"/>
              <a:ea typeface="Times New Roman" panose="02020603050405020304" pitchFamily="18" charset="0"/>
              <a:cs typeface="+mj-cs"/>
            </a:endParaRPr>
          </a:p>
          <a:p>
            <a:pPr marL="342900" marR="0" lvl="0" indent="-342900" algn="justLow" rtl="1">
              <a:spcBef>
                <a:spcPts val="0"/>
              </a:spcBef>
              <a:spcAft>
                <a:spcPts val="0"/>
              </a:spcAft>
              <a:buFont typeface="+mj-lt"/>
              <a:buAutoNum type="arabicPeriod"/>
              <a:tabLst>
                <a:tab pos="457200" algn="l"/>
              </a:tabLst>
            </a:pPr>
            <a:r>
              <a:rPr lang="ar-SA" sz="2400" b="1" dirty="0">
                <a:effectLst/>
                <a:latin typeface="Times New Roman" panose="02020603050405020304" pitchFamily="18" charset="0"/>
                <a:ea typeface="Times New Roman" panose="02020603050405020304" pitchFamily="18" charset="0"/>
                <a:cs typeface="+mj-cs"/>
              </a:rPr>
              <a:t>طبيعة ومدى انتشار الاصابة المرضية</a:t>
            </a:r>
            <a:endParaRPr lang="en-US" sz="2400" dirty="0">
              <a:effectLst/>
              <a:latin typeface="Times New Roman" panose="02020603050405020304" pitchFamily="18" charset="0"/>
              <a:ea typeface="Times New Roman" panose="02020603050405020304" pitchFamily="18" charset="0"/>
              <a:cs typeface="+mj-cs"/>
            </a:endParaRPr>
          </a:p>
          <a:p>
            <a:pPr marL="342900" marR="0" lvl="0" indent="-342900" algn="justLow" rtl="1">
              <a:spcBef>
                <a:spcPts val="0"/>
              </a:spcBef>
              <a:spcAft>
                <a:spcPts val="0"/>
              </a:spcAft>
              <a:buFont typeface="+mj-lt"/>
              <a:buAutoNum type="arabicPeriod"/>
              <a:tabLst>
                <a:tab pos="457200" algn="l"/>
              </a:tabLst>
            </a:pPr>
            <a:r>
              <a:rPr lang="ar-SA" sz="2400" b="1" dirty="0">
                <a:effectLst/>
                <a:latin typeface="Times New Roman" panose="02020603050405020304" pitchFamily="18" charset="0"/>
                <a:ea typeface="Times New Roman" panose="02020603050405020304" pitchFamily="18" charset="0"/>
                <a:cs typeface="+mj-cs"/>
              </a:rPr>
              <a:t>نوع التربة</a:t>
            </a:r>
            <a:endParaRPr lang="en-US" sz="2400" dirty="0">
              <a:effectLst/>
              <a:latin typeface="Times New Roman" panose="02020603050405020304" pitchFamily="18" charset="0"/>
              <a:ea typeface="Times New Roman" panose="02020603050405020304" pitchFamily="18" charset="0"/>
              <a:cs typeface="+mj-cs"/>
            </a:endParaRPr>
          </a:p>
          <a:p>
            <a:pPr marL="342900" marR="0" lvl="0" indent="-342900" algn="justLow" rtl="1">
              <a:spcBef>
                <a:spcPts val="0"/>
              </a:spcBef>
              <a:spcAft>
                <a:spcPts val="0"/>
              </a:spcAft>
              <a:buFont typeface="+mj-lt"/>
              <a:buAutoNum type="arabicPeriod"/>
              <a:tabLst>
                <a:tab pos="457200" algn="l"/>
              </a:tabLst>
            </a:pPr>
            <a:r>
              <a:rPr lang="ar-SA" sz="2400" b="1" dirty="0">
                <a:effectLst/>
                <a:latin typeface="Times New Roman" panose="02020603050405020304" pitchFamily="18" charset="0"/>
                <a:ea typeface="Times New Roman" panose="02020603050405020304" pitchFamily="18" charset="0"/>
                <a:cs typeface="+mj-cs"/>
              </a:rPr>
              <a:t>الظروف الجوية</a:t>
            </a:r>
            <a:endParaRPr lang="en-US" sz="24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400" b="1" dirty="0">
                <a:effectLst/>
                <a:latin typeface="Times New Roman" panose="02020603050405020304" pitchFamily="18" charset="0"/>
                <a:ea typeface="Times New Roman" panose="02020603050405020304" pitchFamily="18" charset="0"/>
                <a:cs typeface="+mj-cs"/>
              </a:rPr>
              <a:t>وقت وطريقة المكافحة :</a:t>
            </a:r>
            <a:endParaRPr lang="en-US" sz="24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400" b="1" dirty="0">
                <a:effectLst/>
                <a:latin typeface="Times New Roman" panose="02020603050405020304" pitchFamily="18" charset="0"/>
                <a:ea typeface="Times New Roman" panose="02020603050405020304" pitchFamily="18" charset="0"/>
                <a:cs typeface="+mj-cs"/>
              </a:rPr>
              <a:t>ان افضل وقت للمكافحة سواء كانت مرضية او لإبادة الادغال  هو بداية اطوار  المرض او نمو الدغل حيث يكونا حساسين للمكافحة وخاص</a:t>
            </a:r>
            <a:r>
              <a:rPr lang="ar-IQ" sz="2400" b="1" dirty="0">
                <a:latin typeface="Times New Roman" panose="02020603050405020304" pitchFamily="18" charset="0"/>
                <a:ea typeface="Times New Roman" panose="02020603050405020304" pitchFamily="18" charset="0"/>
                <a:cs typeface="+mj-cs"/>
              </a:rPr>
              <a:t>ةً</a:t>
            </a:r>
            <a:r>
              <a:rPr lang="ar-SA" sz="2400" b="1" dirty="0">
                <a:effectLst/>
                <a:latin typeface="Times New Roman" panose="02020603050405020304" pitchFamily="18" charset="0"/>
                <a:ea typeface="Times New Roman" panose="02020603050405020304" pitchFamily="18" charset="0"/>
                <a:cs typeface="+mj-cs"/>
              </a:rPr>
              <a:t> اذا كانت الارض غير مزروعة ويمكن اجراء المكافحة بثلاث اوقات وهي :</a:t>
            </a:r>
            <a:endParaRPr lang="en-US" sz="2400" dirty="0">
              <a:effectLst/>
              <a:latin typeface="Times New Roman" panose="02020603050405020304" pitchFamily="18" charset="0"/>
              <a:ea typeface="Times New Roman" panose="02020603050405020304" pitchFamily="18" charset="0"/>
              <a:cs typeface="+mj-cs"/>
            </a:endParaRPr>
          </a:p>
          <a:p>
            <a:pPr marL="0" marR="0" indent="0" algn="justLow" rtl="1">
              <a:spcBef>
                <a:spcPts val="0"/>
              </a:spcBef>
              <a:spcAft>
                <a:spcPts val="0"/>
              </a:spcAft>
              <a:buNone/>
            </a:pPr>
            <a:r>
              <a:rPr lang="ar-SA" sz="2400" b="1" dirty="0">
                <a:effectLst/>
                <a:latin typeface="Times New Roman" panose="02020603050405020304" pitchFamily="18" charset="0"/>
                <a:ea typeface="Times New Roman" panose="02020603050405020304" pitchFamily="18" charset="0"/>
                <a:cs typeface="+mj-cs"/>
              </a:rPr>
              <a:t>قبل البذار    -     اثناء </a:t>
            </a:r>
            <a:r>
              <a:rPr lang="ar-SA" sz="2400" b="1" dirty="0" err="1">
                <a:effectLst/>
                <a:latin typeface="Times New Roman" panose="02020603050405020304" pitchFamily="18" charset="0"/>
                <a:ea typeface="Times New Roman" panose="02020603050405020304" pitchFamily="18" charset="0"/>
                <a:cs typeface="+mj-cs"/>
              </a:rPr>
              <a:t>اوبعد</a:t>
            </a:r>
            <a:r>
              <a:rPr lang="ar-SA" sz="2400" b="1" dirty="0">
                <a:effectLst/>
                <a:latin typeface="Times New Roman" panose="02020603050405020304" pitchFamily="18" charset="0"/>
                <a:ea typeface="Times New Roman" panose="02020603050405020304" pitchFamily="18" charset="0"/>
                <a:cs typeface="+mj-cs"/>
              </a:rPr>
              <a:t> البذار مباشرة     -    خلال فترة نمو المحصول</a:t>
            </a:r>
            <a:r>
              <a:rPr lang="ar-SA" sz="2400" b="1" dirty="0">
                <a:effectLst/>
                <a:latin typeface="Times New Roman" panose="02020603050405020304" pitchFamily="18" charset="0"/>
                <a:ea typeface="Times New Roman" panose="02020603050405020304" pitchFamily="18" charset="0"/>
                <a:cs typeface="Akhbar MT"/>
              </a:rPr>
              <a:t>    </a:t>
            </a:r>
            <a:endParaRPr lang="en-US" sz="2400" dirty="0">
              <a:effectLst/>
              <a:latin typeface="Times New Roman" panose="02020603050405020304" pitchFamily="18" charset="0"/>
              <a:ea typeface="Times New Roman" panose="02020603050405020304" pitchFamily="18" charset="0"/>
            </a:endParaRPr>
          </a:p>
          <a:p>
            <a:pPr marL="0" indent="0" algn="r">
              <a:buNone/>
            </a:pPr>
            <a:endParaRPr lang="en-US" dirty="0"/>
          </a:p>
        </p:txBody>
      </p:sp>
    </p:spTree>
    <p:extLst>
      <p:ext uri="{BB962C8B-B14F-4D97-AF65-F5344CB8AC3E}">
        <p14:creationId xmlns:p14="http://schemas.microsoft.com/office/powerpoint/2010/main" val="54664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B3228-8ED7-56C4-1011-ADAE62D63659}"/>
              </a:ext>
            </a:extLst>
          </p:cNvPr>
          <p:cNvSpPr>
            <a:spLocks noGrp="1"/>
          </p:cNvSpPr>
          <p:nvPr>
            <p:ph idx="1"/>
          </p:nvPr>
        </p:nvSpPr>
        <p:spPr>
          <a:xfrm>
            <a:off x="838200" y="424543"/>
            <a:ext cx="10744200" cy="5752420"/>
          </a:xfrm>
        </p:spPr>
        <p:txBody>
          <a:bodyPr/>
          <a:lstStyle/>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ممشى التبن : ان بعض الحبوب التي جرى فصلها في وحدة الدياسة تفلت من المرور خلال المشبك بل تستمر مع التبن الى الخلف . لغرض اعادة هذه الحبوب مع الحبوب </a:t>
            </a:r>
            <a:r>
              <a:rPr lang="ar-SA" sz="1800" b="1" dirty="0" err="1">
                <a:effectLst/>
                <a:latin typeface="Times New Roman" panose="02020603050405020304" pitchFamily="18" charset="0"/>
                <a:ea typeface="Times New Roman" panose="02020603050405020304" pitchFamily="18" charset="0"/>
                <a:cs typeface="+mj-cs"/>
              </a:rPr>
              <a:t>النازله</a:t>
            </a:r>
            <a:r>
              <a:rPr lang="ar-SA" sz="1800" b="1" dirty="0">
                <a:effectLst/>
                <a:latin typeface="Times New Roman" panose="02020603050405020304" pitchFamily="18" charset="0"/>
                <a:ea typeface="Times New Roman" panose="02020603050405020304" pitchFamily="18" charset="0"/>
                <a:cs typeface="+mj-cs"/>
              </a:rPr>
              <a:t> خلال المشبك , تمرر الحبوب المغلفة بالتبن على ممشى التبن الهزاز الذي يتحرك حركة ترددية او اهتزازية ويكون هذا الممشى اما من قطعة واحدة عريضة ومثقبة او من عدة قطع ضيقة مثقبة وفي كلتا الحالتين يكون سطح الممشى مدرجا ومنشاري الملمس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اناء الحبوب :-هو عبارة عن لوح او صينية توجد اسفل المقعر واسفل الجزء الامامي لممشى التبن فائدته /استلام الحبوب التي جرى فصلها ويكون الاناء اما ثابتا  وعندها يكون منحدرا نحو الاسفل ليساعد هذا الانحدار في انتقال البذور من الاعلى الى الاسفل بواسطة الجذب الارضي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الغربال العلوي (الهزاز):  وهو عبارة عن صينية تتحرك حركة ترددية تمتد من مؤخرة اناء الحبوب والى الخلف ويتكون الغربال العلوي من مجموعة من الصفائح العرضية موضوعة الواحدة جنب الاخرى مع ترك فراغ بين الصفيحتين المتجاورتين تسمح لنزول البذور الاجزاء الاصغر منها </a:t>
            </a:r>
            <a:r>
              <a:rPr lang="ar-SA" sz="1800" b="1" dirty="0" err="1">
                <a:effectLst/>
                <a:latin typeface="Times New Roman" panose="02020603050405020304" pitchFamily="18" charset="0"/>
                <a:ea typeface="Times New Roman" panose="02020603050405020304" pitchFamily="18" charset="0"/>
                <a:cs typeface="+mj-cs"/>
              </a:rPr>
              <a:t>كا</a:t>
            </a:r>
            <a:r>
              <a:rPr lang="ar-IQ" sz="1800" b="1" dirty="0">
                <a:effectLst/>
                <a:latin typeface="Times New Roman" panose="02020603050405020304" pitchFamily="18" charset="0"/>
                <a:ea typeface="Times New Roman" panose="02020603050405020304" pitchFamily="18" charset="0"/>
                <a:cs typeface="+mj-cs"/>
              </a:rPr>
              <a:t>ل</a:t>
            </a:r>
            <a:r>
              <a:rPr lang="ar-SA" sz="1800" b="1" dirty="0">
                <a:effectLst/>
                <a:latin typeface="Times New Roman" panose="02020603050405020304" pitchFamily="18" charset="0"/>
                <a:ea typeface="Times New Roman" panose="02020603050405020304" pitchFamily="18" charset="0"/>
                <a:cs typeface="+mj-cs"/>
              </a:rPr>
              <a:t>تبن الناعم والغبار وكسر الحبوب بينما </a:t>
            </a:r>
            <a:r>
              <a:rPr lang="ar-SA" sz="1800" b="1" dirty="0" err="1">
                <a:effectLst/>
                <a:latin typeface="Times New Roman" panose="02020603050405020304" pitchFamily="18" charset="0"/>
                <a:ea typeface="Times New Roman" panose="02020603050405020304" pitchFamily="18" charset="0"/>
                <a:cs typeface="+mj-cs"/>
              </a:rPr>
              <a:t>لايسمح</a:t>
            </a:r>
            <a:r>
              <a:rPr lang="ar-SA" sz="1800" b="1" dirty="0">
                <a:effectLst/>
                <a:latin typeface="Times New Roman" panose="02020603050405020304" pitchFamily="18" charset="0"/>
                <a:ea typeface="Times New Roman" panose="02020603050405020304" pitchFamily="18" charset="0"/>
                <a:cs typeface="+mj-cs"/>
              </a:rPr>
              <a:t>  </a:t>
            </a:r>
            <a:r>
              <a:rPr lang="ar-SA" sz="1800" b="1" dirty="0" err="1">
                <a:effectLst/>
                <a:latin typeface="Times New Roman" panose="02020603050405020304" pitchFamily="18" charset="0"/>
                <a:ea typeface="Times New Roman" panose="02020603050405020304" pitchFamily="18" charset="0"/>
                <a:cs typeface="+mj-cs"/>
              </a:rPr>
              <a:t>للكزرة</a:t>
            </a:r>
            <a:r>
              <a:rPr lang="ar-SA" sz="1800" b="1" dirty="0">
                <a:effectLst/>
                <a:latin typeface="Times New Roman" panose="02020603050405020304" pitchFamily="18" charset="0"/>
                <a:ea typeface="Times New Roman" panose="02020603050405020304" pitchFamily="18" charset="0"/>
                <a:cs typeface="+mj-cs"/>
              </a:rPr>
              <a:t> بالنزول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الغربال السفلي غربال التنظيف : يقع هذا الغربال اسفل الغربال العلوي ووظيفته تنظيف الحبوب بشكل افضل , وتكون فتحته اصغر من الغربال العلوي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مروحة التنظيف : توجد مروحة التنظيف في الغالب اسفل موقع وحدة الدياسة وفتحة تصريف الهواء فيها تكون بنفس عرض الغرابيل وموجهة نحوها لغرض طرد الغبار والقش الناعم الى الخلف . </a:t>
            </a:r>
            <a:endParaRPr lang="en-US" sz="1800" dirty="0">
              <a:effectLst/>
              <a:latin typeface="Times New Roman" panose="02020603050405020304" pitchFamily="18" charset="0"/>
              <a:ea typeface="Times New Roman" panose="02020603050405020304" pitchFamily="18" charset="0"/>
              <a:cs typeface="+mj-cs"/>
            </a:endParaRPr>
          </a:p>
          <a:p>
            <a:pPr marL="0" indent="0" algn="r">
              <a:buNone/>
            </a:pPr>
            <a:endParaRPr lang="en-US" dirty="0"/>
          </a:p>
        </p:txBody>
      </p:sp>
    </p:spTree>
    <p:extLst>
      <p:ext uri="{BB962C8B-B14F-4D97-AF65-F5344CB8AC3E}">
        <p14:creationId xmlns:p14="http://schemas.microsoft.com/office/powerpoint/2010/main" val="40355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5BB5-B97C-1557-5623-0A3572D26B37}"/>
              </a:ext>
            </a:extLst>
          </p:cNvPr>
          <p:cNvSpPr>
            <a:spLocks noGrp="1"/>
          </p:cNvSpPr>
          <p:nvPr>
            <p:ph type="title"/>
          </p:nvPr>
        </p:nvSpPr>
        <p:spPr>
          <a:xfrm>
            <a:off x="968828" y="5562599"/>
            <a:ext cx="10515600" cy="623888"/>
          </a:xfrm>
        </p:spPr>
        <p:txBody>
          <a:bodyPr>
            <a:noAutofit/>
          </a:bodyPr>
          <a:lstStyle/>
          <a:p>
            <a:pPr algn="r"/>
            <a:r>
              <a:rPr lang="ar-IQ" sz="2800" dirty="0"/>
              <a:t>                  ممشى التبن                                                      وحدة التنظيف </a:t>
            </a:r>
            <a:endParaRPr lang="en-US" sz="2800" dirty="0"/>
          </a:p>
        </p:txBody>
      </p:sp>
      <p:pic>
        <p:nvPicPr>
          <p:cNvPr id="5" name="Content Placeholder 4">
            <a:extLst>
              <a:ext uri="{FF2B5EF4-FFF2-40B4-BE49-F238E27FC236}">
                <a16:creationId xmlns:a16="http://schemas.microsoft.com/office/drawing/2014/main" id="{A23A1B2A-4A9E-643A-CAAA-2811F746089E}"/>
              </a:ext>
            </a:extLst>
          </p:cNvPr>
          <p:cNvPicPr>
            <a:picLocks noGrp="1" noChangeAspect="1"/>
          </p:cNvPicPr>
          <p:nvPr>
            <p:ph idx="1"/>
          </p:nvPr>
        </p:nvPicPr>
        <p:blipFill>
          <a:blip r:embed="rId2"/>
          <a:stretch>
            <a:fillRect/>
          </a:stretch>
        </p:blipFill>
        <p:spPr>
          <a:xfrm>
            <a:off x="5856513" y="1622754"/>
            <a:ext cx="5909373" cy="3612492"/>
          </a:xfrm>
        </p:spPr>
      </p:pic>
      <p:pic>
        <p:nvPicPr>
          <p:cNvPr id="7" name="Picture 6">
            <a:extLst>
              <a:ext uri="{FF2B5EF4-FFF2-40B4-BE49-F238E27FC236}">
                <a16:creationId xmlns:a16="http://schemas.microsoft.com/office/drawing/2014/main" id="{B70ED5C5-9FFB-7F89-C16A-E3888691BBC6}"/>
              </a:ext>
            </a:extLst>
          </p:cNvPr>
          <p:cNvPicPr>
            <a:picLocks noChangeAspect="1"/>
          </p:cNvPicPr>
          <p:nvPr/>
        </p:nvPicPr>
        <p:blipFill>
          <a:blip r:embed="rId3"/>
          <a:stretch>
            <a:fillRect/>
          </a:stretch>
        </p:blipFill>
        <p:spPr>
          <a:xfrm>
            <a:off x="548579" y="1825427"/>
            <a:ext cx="5199078" cy="3032975"/>
          </a:xfrm>
          <a:prstGeom prst="rect">
            <a:avLst/>
          </a:prstGeom>
        </p:spPr>
      </p:pic>
    </p:spTree>
    <p:extLst>
      <p:ext uri="{BB962C8B-B14F-4D97-AF65-F5344CB8AC3E}">
        <p14:creationId xmlns:p14="http://schemas.microsoft.com/office/powerpoint/2010/main" val="3027637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2959C0-D436-DAE1-0B9E-E80D0FBCCA8B}"/>
              </a:ext>
            </a:extLst>
          </p:cNvPr>
          <p:cNvSpPr>
            <a:spLocks noGrp="1"/>
          </p:cNvSpPr>
          <p:nvPr>
            <p:ph idx="1"/>
          </p:nvPr>
        </p:nvSpPr>
        <p:spPr>
          <a:xfrm>
            <a:off x="838200" y="457200"/>
            <a:ext cx="10515600" cy="5730649"/>
          </a:xfrm>
        </p:spPr>
        <p:txBody>
          <a:bodyPr>
            <a:normAutofit fontScale="92500"/>
          </a:bodyPr>
          <a:lstStyle/>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مجمع الحبوب </a:t>
            </a:r>
            <a:r>
              <a:rPr lang="ar-SA" sz="1800" b="1" u="sng" dirty="0">
                <a:effectLst/>
                <a:latin typeface="Times New Roman" panose="02020603050405020304" pitchFamily="18" charset="0"/>
                <a:ea typeface="Times New Roman" panose="02020603050405020304" pitchFamily="18" charset="0"/>
                <a:cs typeface="+mj-cs"/>
              </a:rPr>
              <a:t>والناقلة</a:t>
            </a:r>
            <a:r>
              <a:rPr lang="ar-SA" sz="1800" b="1" dirty="0">
                <a:effectLst/>
                <a:latin typeface="Times New Roman" panose="02020603050405020304" pitchFamily="18" charset="0"/>
                <a:ea typeface="Times New Roman" panose="02020603050405020304" pitchFamily="18" charset="0"/>
                <a:cs typeface="+mj-cs"/>
              </a:rPr>
              <a:t> :يقع اسفل </a:t>
            </a:r>
            <a:r>
              <a:rPr lang="ar-IQ" sz="1800" b="1" dirty="0">
                <a:effectLst/>
                <a:latin typeface="Times New Roman" panose="02020603050405020304" pitchFamily="18" charset="0"/>
                <a:ea typeface="Times New Roman" panose="02020603050405020304" pitchFamily="18" charset="0"/>
                <a:cs typeface="+mj-cs"/>
              </a:rPr>
              <a:t>الغربال </a:t>
            </a:r>
            <a:r>
              <a:rPr lang="ar-SA" sz="1800" b="1" dirty="0">
                <a:effectLst/>
                <a:latin typeface="Times New Roman" panose="02020603050405020304" pitchFamily="18" charset="0"/>
                <a:ea typeface="Times New Roman" panose="02020603050405020304" pitchFamily="18" charset="0"/>
                <a:cs typeface="+mj-cs"/>
              </a:rPr>
              <a:t>السفلي مباشرة وعلى شكل مسطحين منحدري الجانب نحو الوسط وعند التقاء السطحين بامتداد عرض الغربال السفلي توجد بريمة تقوم بنقل البذور من جميع عرض المجمع الى احد الجانبين حيث توجد ناقلة لرفع الحبوب الى الاعلى نحو خزان الحبوب.</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u="sng" dirty="0">
                <a:effectLst/>
                <a:latin typeface="Times New Roman" panose="02020603050405020304" pitchFamily="18" charset="0"/>
                <a:ea typeface="Times New Roman" panose="02020603050405020304" pitchFamily="18" charset="0"/>
                <a:cs typeface="+mj-cs"/>
              </a:rPr>
              <a:t>الناقلة</a:t>
            </a:r>
            <a:r>
              <a:rPr lang="ar-SA" sz="1800" b="1" dirty="0">
                <a:effectLst/>
                <a:latin typeface="Times New Roman" panose="02020603050405020304" pitchFamily="18" charset="0"/>
                <a:ea typeface="Times New Roman" panose="02020603050405020304" pitchFamily="18" charset="0"/>
                <a:cs typeface="+mj-cs"/>
              </a:rPr>
              <a:t>  / تقوم الناقلة بنقل المحصول المستلم من اصابع الضم في البريمة نحو الخلف والاعلى وتتكون من زوجين من العجلات النجمية زوج في الأعلى وزوج في الأسفل وترتبط العجلة النجمية العلوية </a:t>
            </a:r>
            <a:r>
              <a:rPr lang="ar-SA" sz="1800" b="1" dirty="0" err="1">
                <a:effectLst/>
                <a:latin typeface="Times New Roman" panose="02020603050405020304" pitchFamily="18" charset="0"/>
                <a:ea typeface="Times New Roman" panose="02020603050405020304" pitchFamily="18" charset="0"/>
                <a:cs typeface="+mj-cs"/>
              </a:rPr>
              <a:t>لاحدى</a:t>
            </a:r>
            <a:r>
              <a:rPr lang="ar-SA" sz="1800" b="1" dirty="0">
                <a:effectLst/>
                <a:latin typeface="Times New Roman" panose="02020603050405020304" pitchFamily="18" charset="0"/>
                <a:ea typeface="Times New Roman" panose="02020603050405020304" pitchFamily="18" charset="0"/>
                <a:cs typeface="+mj-cs"/>
              </a:rPr>
              <a:t> الجهتين بمثيلتها السفلية بواسطة سلسلة فتكونان سلسلتين على جانبي عرض الناقلة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مضرب تغذية مجموعة الدياسة : يوجد هذا المضرب بين مؤخرة الناقلة ومقدمة وحدة الدياسة وفائدتها الاسراع في انسياب المحصول الى وحدة الدياسة وتعديل اختلافات كميات المحصول المناسبة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 مجمع وناقلة </a:t>
            </a:r>
            <a:r>
              <a:rPr lang="ar-SA" sz="1800" b="1" dirty="0" err="1">
                <a:effectLst/>
                <a:latin typeface="Times New Roman" panose="02020603050405020304" pitchFamily="18" charset="0"/>
                <a:ea typeface="Times New Roman" panose="02020603050405020304" pitchFamily="18" charset="0"/>
                <a:cs typeface="+mj-cs"/>
              </a:rPr>
              <a:t>الكزرة</a:t>
            </a:r>
            <a:r>
              <a:rPr lang="ar-SA" sz="1800" b="1" dirty="0">
                <a:effectLst/>
                <a:latin typeface="Times New Roman" panose="02020603050405020304" pitchFamily="18" charset="0"/>
                <a:ea typeface="Times New Roman" panose="02020603050405020304" pitchFamily="18" charset="0"/>
                <a:cs typeface="+mj-cs"/>
              </a:rPr>
              <a:t> :تقوم هذه الناقلة </a:t>
            </a:r>
            <a:r>
              <a:rPr lang="ar-SA" sz="1800" b="1" dirty="0" err="1">
                <a:effectLst/>
                <a:latin typeface="Times New Roman" panose="02020603050405020304" pitchFamily="18" charset="0"/>
                <a:ea typeface="Times New Roman" panose="02020603050405020304" pitchFamily="18" charset="0"/>
                <a:cs typeface="+mj-cs"/>
              </a:rPr>
              <a:t>باعادة</a:t>
            </a:r>
            <a:r>
              <a:rPr lang="ar-SA" sz="1800" b="1" dirty="0">
                <a:effectLst/>
                <a:latin typeface="Times New Roman" panose="02020603050405020304" pitchFamily="18" charset="0"/>
                <a:ea typeface="Times New Roman" panose="02020603050405020304" pitchFamily="18" charset="0"/>
                <a:cs typeface="+mj-cs"/>
              </a:rPr>
              <a:t> </a:t>
            </a:r>
            <a:r>
              <a:rPr lang="ar-SA" sz="1800" b="1" dirty="0" err="1">
                <a:effectLst/>
                <a:latin typeface="Times New Roman" panose="02020603050405020304" pitchFamily="18" charset="0"/>
                <a:ea typeface="Times New Roman" panose="02020603050405020304" pitchFamily="18" charset="0"/>
                <a:cs typeface="+mj-cs"/>
              </a:rPr>
              <a:t>الكزرة</a:t>
            </a:r>
            <a:r>
              <a:rPr lang="ar-SA" sz="1800" b="1" dirty="0">
                <a:effectLst/>
                <a:latin typeface="Times New Roman" panose="02020603050405020304" pitchFamily="18" charset="0"/>
                <a:ea typeface="Times New Roman" panose="02020603050405020304" pitchFamily="18" charset="0"/>
                <a:cs typeface="+mj-cs"/>
              </a:rPr>
              <a:t> الى وحدة الدياسة </a:t>
            </a:r>
            <a:r>
              <a:rPr lang="ar-SA" sz="1800" b="1" dirty="0" err="1">
                <a:effectLst/>
                <a:latin typeface="Times New Roman" panose="02020603050405020304" pitchFamily="18" charset="0"/>
                <a:ea typeface="Times New Roman" panose="02020603050405020304" pitchFamily="18" charset="0"/>
                <a:cs typeface="+mj-cs"/>
              </a:rPr>
              <a:t>لاعادة</a:t>
            </a:r>
            <a:r>
              <a:rPr lang="ar-SA" sz="1800" b="1" dirty="0">
                <a:effectLst/>
                <a:latin typeface="Times New Roman" panose="02020603050405020304" pitchFamily="18" charset="0"/>
                <a:ea typeface="Times New Roman" panose="02020603050405020304" pitchFamily="18" charset="0"/>
                <a:cs typeface="+mj-cs"/>
              </a:rPr>
              <a:t> دراستها وتزداد اهمية مجموعة اعادة </a:t>
            </a:r>
            <a:r>
              <a:rPr lang="ar-SA" sz="1800" b="1" dirty="0" err="1">
                <a:effectLst/>
                <a:latin typeface="Times New Roman" panose="02020603050405020304" pitchFamily="18" charset="0"/>
                <a:ea typeface="Times New Roman" panose="02020603050405020304" pitchFamily="18" charset="0"/>
                <a:cs typeface="+mj-cs"/>
              </a:rPr>
              <a:t>الكزرة</a:t>
            </a:r>
            <a:r>
              <a:rPr lang="ar-SA" sz="1800" b="1" dirty="0">
                <a:effectLst/>
                <a:latin typeface="Times New Roman" panose="02020603050405020304" pitchFamily="18" charset="0"/>
                <a:ea typeface="Times New Roman" panose="02020603050405020304" pitchFamily="18" charset="0"/>
                <a:cs typeface="+mj-cs"/>
              </a:rPr>
              <a:t> في الحالات التي تختنق فيها الغرابيل نتيجة اما لصغر فتحاتها او لعدم جفاف المحصول لدرجة تكفي لفصل الحبوب عن القش .</a:t>
            </a:r>
            <a:endParaRPr lang="en-US" sz="1800" b="1" dirty="0">
              <a:effectLst/>
              <a:latin typeface="Times New Roman" panose="02020603050405020304" pitchFamily="18" charset="0"/>
              <a:ea typeface="Times New Roman" panose="02020603050405020304" pitchFamily="18" charset="0"/>
              <a:cs typeface="+mj-cs"/>
            </a:endParaRPr>
          </a:p>
          <a:p>
            <a:pPr marL="0" indent="0" algn="justLow" rtl="1">
              <a:lnSpc>
                <a:spcPct val="150000"/>
              </a:lnSpc>
              <a:spcBef>
                <a:spcPts val="0"/>
              </a:spcBef>
              <a:buNone/>
            </a:pPr>
            <a:r>
              <a:rPr lang="ar-SA" sz="1800" b="1" dirty="0">
                <a:effectLst/>
                <a:latin typeface="Times New Roman" panose="02020603050405020304" pitchFamily="18" charset="0"/>
                <a:ea typeface="Times New Roman" panose="02020603050405020304" pitchFamily="18" charset="0"/>
                <a:cs typeface="+mj-cs"/>
              </a:rPr>
              <a:t>وحدة تفريغ الحبوب : يوجد نظامان لتفريغ الحبوب اما ان تنقل الحبوب الى مجموعة التكييس او الى الخزان .ففي النظام الاول تتكون مجموعة التكييس في الغالب من اسطوانة مثقبة السطح بثقوب تختلف في قطرها لكل جزء من اجزاءها اذ تكون الثقوب في الجزء الاول صغيرة وتزداد اقطار الثقوب في الاجزاء الاخرى كلما اتجهت نحو المؤخرة ويوجد اسفل جزء فتحة يوضع فيها كيس يمسك بعتلة خاصة ولكل فتحة بوابة يمكن فتحها او </a:t>
            </a:r>
            <a:r>
              <a:rPr lang="ar-SA" sz="1800" b="1" dirty="0" err="1">
                <a:effectLst/>
                <a:latin typeface="Times New Roman" panose="02020603050405020304" pitchFamily="18" charset="0"/>
                <a:ea typeface="Times New Roman" panose="02020603050405020304" pitchFamily="18" charset="0"/>
                <a:cs typeface="+mj-cs"/>
              </a:rPr>
              <a:t>غلقها.وفي</a:t>
            </a:r>
            <a:r>
              <a:rPr lang="ar-SA" sz="1800" b="1" dirty="0">
                <a:effectLst/>
                <a:latin typeface="Times New Roman" panose="02020603050405020304" pitchFamily="18" charset="0"/>
                <a:ea typeface="Times New Roman" panose="02020603050405020304" pitchFamily="18" charset="0"/>
                <a:cs typeface="+mj-cs"/>
              </a:rPr>
              <a:t> وسط الاسطوانة يوجد عمود يحمل عددا من الزعانف او الريش تقوم بتقليب البذور ونقلها من موضع استلامها نحو نهاية الاسطوانة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mj-cs"/>
            </a:endParaRPr>
          </a:p>
          <a:p>
            <a:pPr marL="0" indent="0" algn="r">
              <a:lnSpc>
                <a:spcPct val="150000"/>
              </a:lnSpc>
              <a:buNone/>
            </a:pPr>
            <a:endParaRPr lang="en-US" dirty="0"/>
          </a:p>
        </p:txBody>
      </p:sp>
    </p:spTree>
    <p:extLst>
      <p:ext uri="{BB962C8B-B14F-4D97-AF65-F5344CB8AC3E}">
        <p14:creationId xmlns:p14="http://schemas.microsoft.com/office/powerpoint/2010/main" val="246466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6946-B438-4553-F93A-F8DB9C00B39A}"/>
              </a:ext>
            </a:extLst>
          </p:cNvPr>
          <p:cNvSpPr>
            <a:spLocks noGrp="1"/>
          </p:cNvSpPr>
          <p:nvPr>
            <p:ph type="title"/>
          </p:nvPr>
        </p:nvSpPr>
        <p:spPr>
          <a:xfrm>
            <a:off x="838200" y="365126"/>
            <a:ext cx="10515600" cy="315912"/>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F9C8D546-E079-E14F-0FDD-DCFC6C09685F}"/>
              </a:ext>
            </a:extLst>
          </p:cNvPr>
          <p:cNvPicPr>
            <a:picLocks noGrp="1" noChangeAspect="1"/>
          </p:cNvPicPr>
          <p:nvPr>
            <p:ph idx="1"/>
          </p:nvPr>
        </p:nvPicPr>
        <p:blipFill>
          <a:blip r:embed="rId2"/>
          <a:stretch>
            <a:fillRect/>
          </a:stretch>
        </p:blipFill>
        <p:spPr>
          <a:xfrm>
            <a:off x="1790328" y="1253331"/>
            <a:ext cx="8611343" cy="4351338"/>
          </a:xfrm>
        </p:spPr>
      </p:pic>
    </p:spTree>
    <p:extLst>
      <p:ext uri="{BB962C8B-B14F-4D97-AF65-F5344CB8AC3E}">
        <p14:creationId xmlns:p14="http://schemas.microsoft.com/office/powerpoint/2010/main" val="142345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E4E5-21D2-5A66-63D0-5D732220FA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D18753-B3BC-8D90-1839-6515B223A54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68BBCCB-FDFB-CCE0-086A-47E33DD70F03}"/>
              </a:ext>
            </a:extLst>
          </p:cNvPr>
          <p:cNvPicPr>
            <a:picLocks noChangeAspect="1"/>
          </p:cNvPicPr>
          <p:nvPr/>
        </p:nvPicPr>
        <p:blipFill>
          <a:blip r:embed="rId2"/>
          <a:stretch>
            <a:fillRect/>
          </a:stretch>
        </p:blipFill>
        <p:spPr>
          <a:xfrm>
            <a:off x="1724487" y="365125"/>
            <a:ext cx="8743026" cy="5982776"/>
          </a:xfrm>
          <a:prstGeom prst="rect">
            <a:avLst/>
          </a:prstGeom>
        </p:spPr>
      </p:pic>
    </p:spTree>
    <p:extLst>
      <p:ext uri="{BB962C8B-B14F-4D97-AF65-F5344CB8AC3E}">
        <p14:creationId xmlns:p14="http://schemas.microsoft.com/office/powerpoint/2010/main" val="2389912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FEAF0E-62D8-DF62-0A53-F240ECF69558}"/>
              </a:ext>
            </a:extLst>
          </p:cNvPr>
          <p:cNvSpPr>
            <a:spLocks noGrp="1"/>
          </p:cNvSpPr>
          <p:nvPr>
            <p:ph idx="1"/>
          </p:nvPr>
        </p:nvSpPr>
        <p:spPr>
          <a:xfrm>
            <a:off x="838199" y="337457"/>
            <a:ext cx="10853057" cy="6085114"/>
          </a:xfrm>
        </p:spPr>
        <p:txBody>
          <a:bodyPr/>
          <a:lstStyle/>
          <a:p>
            <a:pPr marL="0" marR="0" algn="justLow" rtl="1">
              <a:lnSpc>
                <a:spcPct val="150000"/>
              </a:lnSpc>
              <a:spcBef>
                <a:spcPts val="0"/>
              </a:spcBef>
              <a:spcAft>
                <a:spcPts val="0"/>
              </a:spcAft>
            </a:pPr>
            <a:r>
              <a:rPr lang="ar-SA" sz="1800" b="1" dirty="0">
                <a:effectLst/>
                <a:latin typeface="Times New Roman" panose="02020603050405020304" pitchFamily="18" charset="0"/>
                <a:ea typeface="Times New Roman" panose="02020603050405020304" pitchFamily="18" charset="0"/>
                <a:cs typeface="+mj-cs"/>
              </a:rPr>
              <a:t>تحضير الحاصدة للعمل:- يمكن اجراء بعض العمليات الاساسية عند العمل بالحاصدة وهي :</a:t>
            </a:r>
            <a:endParaRPr lang="en-US" sz="1800" b="1"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ازالة </a:t>
            </a:r>
            <a:r>
              <a:rPr lang="ar-SA" sz="1800" b="1" dirty="0" err="1">
                <a:effectLst/>
                <a:latin typeface="Times New Roman" panose="02020603050405020304" pitchFamily="18" charset="0"/>
                <a:ea typeface="Times New Roman" panose="02020603050405020304" pitchFamily="18" charset="0"/>
                <a:cs typeface="+mj-cs"/>
              </a:rPr>
              <a:t>الصدا</a:t>
            </a:r>
            <a:r>
              <a:rPr lang="ar-SA" sz="1800" b="1" dirty="0">
                <a:effectLst/>
                <a:latin typeface="Times New Roman" panose="02020603050405020304" pitchFamily="18" charset="0"/>
                <a:ea typeface="Times New Roman" panose="02020603050405020304" pitchFamily="18" charset="0"/>
                <a:cs typeface="+mj-cs"/>
              </a:rPr>
              <a:t> المتراكم على الاجزاء المتحركة </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تركيب الاحزمة والسلاسل في موضعها بالشكل الصحيح </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حد شفرات السكين وتركيبها وتحضير سكين جديد للاحتياج.</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16510" algn="l"/>
                <a:tab pos="245110" algn="l"/>
              </a:tabLst>
            </a:pPr>
            <a:r>
              <a:rPr lang="ar-SA" sz="1800" b="1" dirty="0" err="1">
                <a:effectLst/>
                <a:latin typeface="Times New Roman" panose="02020603050405020304" pitchFamily="18" charset="0"/>
                <a:ea typeface="Times New Roman" panose="02020603050405020304" pitchFamily="18" charset="0"/>
                <a:cs typeface="+mj-cs"/>
              </a:rPr>
              <a:t>التاكد</a:t>
            </a:r>
            <a:r>
              <a:rPr lang="ar-SA" sz="1800" b="1" dirty="0">
                <a:effectLst/>
                <a:latin typeface="Times New Roman" panose="02020603050405020304" pitchFamily="18" charset="0"/>
                <a:ea typeface="Times New Roman" panose="02020603050405020304" pitchFamily="18" charset="0"/>
                <a:cs typeface="+mj-cs"/>
              </a:rPr>
              <a:t> من شد جميع </a:t>
            </a:r>
            <a:r>
              <a:rPr lang="ar-SA" sz="1800" b="1" dirty="0" err="1">
                <a:effectLst/>
                <a:latin typeface="Times New Roman" panose="02020603050405020304" pitchFamily="18" charset="0"/>
                <a:ea typeface="Times New Roman" panose="02020603050405020304" pitchFamily="18" charset="0"/>
                <a:cs typeface="+mj-cs"/>
              </a:rPr>
              <a:t>الابراغي</a:t>
            </a:r>
            <a:r>
              <a:rPr lang="ar-SA" sz="1800" b="1" dirty="0">
                <a:effectLst/>
                <a:latin typeface="Times New Roman" panose="02020603050405020304" pitchFamily="18" charset="0"/>
                <a:ea typeface="Times New Roman" panose="02020603050405020304" pitchFamily="18" charset="0"/>
                <a:cs typeface="+mj-cs"/>
              </a:rPr>
              <a:t> </a:t>
            </a:r>
            <a:r>
              <a:rPr lang="ar-SA" sz="1800" b="1" dirty="0" err="1">
                <a:effectLst/>
                <a:latin typeface="Times New Roman" panose="02020603050405020304" pitchFamily="18" charset="0"/>
                <a:ea typeface="Times New Roman" panose="02020603050405020304" pitchFamily="18" charset="0"/>
                <a:cs typeface="+mj-cs"/>
              </a:rPr>
              <a:t>والصامولات</a:t>
            </a:r>
            <a:r>
              <a:rPr lang="ar-SA" sz="1800" b="1" dirty="0">
                <a:effectLst/>
                <a:latin typeface="Times New Roman" panose="02020603050405020304" pitchFamily="18" charset="0"/>
                <a:ea typeface="Times New Roman" panose="02020603050405020304" pitchFamily="18" charset="0"/>
                <a:cs typeface="+mj-cs"/>
              </a:rPr>
              <a:t> </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تجهيز محرك الساحبة بالماء والزيت والوقود والبطارية المشحونة .</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ادارة اسطوانة الدياسة وباقي الاجزاء المتحركة باليد لعدة مرات </a:t>
            </a:r>
            <a:r>
              <a:rPr lang="ar-SA" sz="1800" b="1" dirty="0" err="1">
                <a:effectLst/>
                <a:latin typeface="Times New Roman" panose="02020603050405020304" pitchFamily="18" charset="0"/>
                <a:ea typeface="Times New Roman" panose="02020603050405020304" pitchFamily="18" charset="0"/>
                <a:cs typeface="+mj-cs"/>
              </a:rPr>
              <a:t>للتاكد</a:t>
            </a:r>
            <a:r>
              <a:rPr lang="ar-SA" sz="1800" b="1" dirty="0">
                <a:effectLst/>
                <a:latin typeface="Times New Roman" panose="02020603050405020304" pitchFamily="18" charset="0"/>
                <a:ea typeface="Times New Roman" panose="02020603050405020304" pitchFamily="18" charset="0"/>
                <a:cs typeface="+mj-cs"/>
              </a:rPr>
              <a:t> من وضعها الصحيح .</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عند تشغيل المحرك توصل الحركة الى اجزاء الحاصدة بشكل تدريجي.</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الرجوع الى الارشادات .</a:t>
            </a:r>
            <a:endParaRPr lang="en-US" sz="1800" dirty="0">
              <a:effectLst/>
              <a:latin typeface="Times New Roman" panose="02020603050405020304" pitchFamily="18" charset="0"/>
              <a:ea typeface="Times New Roman" panose="02020603050405020304" pitchFamily="18" charset="0"/>
              <a:cs typeface="+mj-cs"/>
            </a:endParaRPr>
          </a:p>
          <a:p>
            <a:pPr marL="0" indent="0" algn="r">
              <a:buNone/>
            </a:pPr>
            <a:endParaRPr lang="en-US" dirty="0"/>
          </a:p>
        </p:txBody>
      </p:sp>
    </p:spTree>
    <p:extLst>
      <p:ext uri="{BB962C8B-B14F-4D97-AF65-F5344CB8AC3E}">
        <p14:creationId xmlns:p14="http://schemas.microsoft.com/office/powerpoint/2010/main" val="4073779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C39C1-9231-30D9-E7DB-869266337E10}"/>
              </a:ext>
            </a:extLst>
          </p:cNvPr>
          <p:cNvSpPr>
            <a:spLocks noGrp="1"/>
          </p:cNvSpPr>
          <p:nvPr>
            <p:ph idx="1"/>
          </p:nvPr>
        </p:nvSpPr>
        <p:spPr>
          <a:xfrm>
            <a:off x="838200" y="435429"/>
            <a:ext cx="10515600" cy="5987142"/>
          </a:xfrm>
        </p:spPr>
        <p:txBody>
          <a:bodyPr>
            <a:normAutofit lnSpcReduction="10000"/>
          </a:bodyPr>
          <a:lstStyle/>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ادامة الحـــــــاصدة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err="1">
                <a:effectLst/>
                <a:latin typeface="Times New Roman" panose="02020603050405020304" pitchFamily="18" charset="0"/>
                <a:ea typeface="Times New Roman" panose="02020603050405020304" pitchFamily="18" charset="0"/>
                <a:cs typeface="+mj-cs"/>
              </a:rPr>
              <a:t>اولاً.ادامة</a:t>
            </a:r>
            <a:r>
              <a:rPr lang="ar-SA" sz="1800" b="1" dirty="0">
                <a:effectLst/>
                <a:latin typeface="Times New Roman" panose="02020603050405020304" pitchFamily="18" charset="0"/>
                <a:ea typeface="Times New Roman" panose="02020603050405020304" pitchFamily="18" charset="0"/>
                <a:cs typeface="+mj-cs"/>
              </a:rPr>
              <a:t> يومية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1.تجهيز المحرك بالوقود وفحص مستوى الزيت والماء . 2.خدمة منقية الهواء وازالة القش.</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3.فحص كل من الاحزمة والسلاسل . 4.فحص البراغي </a:t>
            </a:r>
            <a:r>
              <a:rPr lang="ar-SA" sz="1800" b="1" dirty="0" err="1">
                <a:effectLst/>
                <a:latin typeface="Times New Roman" panose="02020603050405020304" pitchFamily="18" charset="0"/>
                <a:ea typeface="Times New Roman" panose="02020603050405020304" pitchFamily="18" charset="0"/>
                <a:cs typeface="+mj-cs"/>
              </a:rPr>
              <a:t>والصامولات</a:t>
            </a:r>
            <a:r>
              <a:rPr lang="ar-SA" sz="1800" b="1" dirty="0">
                <a:effectLst/>
                <a:latin typeface="Times New Roman" panose="02020603050405020304" pitchFamily="18" charset="0"/>
                <a:ea typeface="Times New Roman" panose="02020603050405020304" pitchFamily="18" charset="0"/>
                <a:cs typeface="+mj-cs"/>
              </a:rPr>
              <a:t>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5.التاكد من نظافة ممشى التبن</a:t>
            </a:r>
            <a:r>
              <a:rPr lang="ar-IQ" sz="1800" b="1" dirty="0">
                <a:effectLst/>
                <a:latin typeface="Times New Roman" panose="02020603050405020304" pitchFamily="18" charset="0"/>
                <a:ea typeface="Times New Roman" panose="02020603050405020304" pitchFamily="18" charset="0"/>
                <a:cs typeface="+mj-cs"/>
              </a:rPr>
              <a:t> </a:t>
            </a:r>
            <a:r>
              <a:rPr lang="ar-SA" sz="1800" b="1" dirty="0">
                <a:effectLst/>
                <a:latin typeface="Times New Roman" panose="02020603050405020304" pitchFamily="18" charset="0"/>
                <a:ea typeface="Times New Roman" panose="02020603050405020304" pitchFamily="18" charset="0"/>
                <a:cs typeface="+mj-cs"/>
              </a:rPr>
              <a:t>والغرابيل.    6.تشغيل الحاصدة لفترة بعد انتهاء من العمل اليومي.</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ثانياً .الادامة الدورية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1.تبديل عناصر الترشيح لكل من الوقود والزيت.       2.تبديل زيت المحرك بعدة عدة ساعات التشغيل </a:t>
            </a:r>
            <a:r>
              <a:rPr lang="ar-SA" sz="1800" b="1" dirty="0" err="1">
                <a:effectLst/>
                <a:latin typeface="Times New Roman" panose="02020603050405020304" pitchFamily="18" charset="0"/>
                <a:ea typeface="Times New Roman" panose="02020603050405020304" pitchFamily="18" charset="0"/>
                <a:cs typeface="+mj-cs"/>
              </a:rPr>
              <a:t>الموصى</a:t>
            </a:r>
            <a:r>
              <a:rPr lang="ar-SA" sz="1800" b="1" dirty="0">
                <a:effectLst/>
                <a:latin typeface="Times New Roman" panose="02020603050405020304" pitchFamily="18" charset="0"/>
                <a:ea typeface="Times New Roman" panose="02020603050405020304" pitchFamily="18" charset="0"/>
                <a:cs typeface="+mj-cs"/>
              </a:rPr>
              <a:t> بها            3.فحص مستوى الزيت في صندوق السر ع والجهاز الهيدروليكي.</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4.ملاحظة ضغط الهواء في الاطارات.                           5.ملاحظة مستوى الحامض في البطارية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إدامــــة التخزيــــن :-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1.ادامة محرك الحاصدة.                             2.تنظيف المحرك من التربة والزيوت.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3.فتح صمامات ماء التبريد مع غسل المبردة.   4.ادارة المحرك لمدة خمس دقائق حتى يتمكن الزيت من تزيت الاجزاء المتحركة.   5.فتح رشاشات وقود الديزل.   6.فتح البطاريات وعمل </a:t>
            </a:r>
            <a:r>
              <a:rPr lang="ar-SA" sz="1800" b="1" dirty="0" err="1">
                <a:effectLst/>
                <a:latin typeface="Times New Roman" panose="02020603050405020304" pitchFamily="18" charset="0"/>
                <a:ea typeface="Times New Roman" panose="02020603050405020304" pitchFamily="18" charset="0"/>
                <a:cs typeface="+mj-cs"/>
              </a:rPr>
              <a:t>الصيانه</a:t>
            </a:r>
            <a:r>
              <a:rPr lang="ar-SA" sz="1800" b="1" dirty="0">
                <a:effectLst/>
                <a:latin typeface="Times New Roman" panose="02020603050405020304" pitchFamily="18" charset="0"/>
                <a:ea typeface="Times New Roman" panose="02020603050405020304" pitchFamily="18" charset="0"/>
                <a:cs typeface="+mj-cs"/>
              </a:rPr>
              <a:t> لها.</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tabLst>
                <a:tab pos="16510" algn="l"/>
                <a:tab pos="245110" algn="l"/>
              </a:tabLst>
            </a:pPr>
            <a:r>
              <a:rPr lang="ar-SA" sz="1800" b="1" dirty="0">
                <a:effectLst/>
                <a:latin typeface="Times New Roman" panose="02020603050405020304" pitchFamily="18" charset="0"/>
                <a:ea typeface="Times New Roman" panose="02020603050405020304" pitchFamily="18" charset="0"/>
                <a:cs typeface="+mj-cs"/>
              </a:rPr>
              <a:t>7.فتح خزان الوقود الى الاعلى منعاً لتكون </a:t>
            </a:r>
            <a:r>
              <a:rPr lang="ar-SA" sz="1800" b="1" dirty="0" err="1">
                <a:effectLst/>
                <a:latin typeface="Times New Roman" panose="02020603050405020304" pitchFamily="18" charset="0"/>
                <a:ea typeface="Times New Roman" panose="02020603050405020304" pitchFamily="18" charset="0"/>
                <a:cs typeface="+mj-cs"/>
              </a:rPr>
              <a:t>الصدا</a:t>
            </a:r>
            <a:r>
              <a:rPr lang="ar-SA" sz="1800" b="1" dirty="0">
                <a:effectLst/>
                <a:latin typeface="Times New Roman" panose="02020603050405020304" pitchFamily="18" charset="0"/>
                <a:ea typeface="Times New Roman" panose="02020603050405020304" pitchFamily="18" charset="0"/>
                <a:cs typeface="+mj-cs"/>
              </a:rPr>
              <a:t>.   8.تفريغ الزيت من صندوق السرع والجهاز الهيدروليكي وتنظيفها وملئها مرة ثانية . </a:t>
            </a:r>
            <a:endParaRPr lang="en-US" sz="1800" dirty="0">
              <a:effectLst/>
              <a:latin typeface="Times New Roman" panose="02020603050405020304" pitchFamily="18" charset="0"/>
              <a:ea typeface="Times New Roman" panose="02020603050405020304" pitchFamily="18" charset="0"/>
              <a:cs typeface="+mj-cs"/>
            </a:endParaRPr>
          </a:p>
          <a:p>
            <a:pPr marL="0" indent="0" algn="r">
              <a:buNone/>
            </a:pPr>
            <a:endParaRPr lang="en-US" dirty="0"/>
          </a:p>
        </p:txBody>
      </p:sp>
    </p:spTree>
    <p:extLst>
      <p:ext uri="{BB962C8B-B14F-4D97-AF65-F5344CB8AC3E}">
        <p14:creationId xmlns:p14="http://schemas.microsoft.com/office/powerpoint/2010/main" val="350458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07A23-889E-2750-F270-F088687F5E79}"/>
              </a:ext>
            </a:extLst>
          </p:cNvPr>
          <p:cNvSpPr>
            <a:spLocks noGrp="1"/>
          </p:cNvSpPr>
          <p:nvPr>
            <p:ph idx="1"/>
          </p:nvPr>
        </p:nvSpPr>
        <p:spPr>
          <a:xfrm>
            <a:off x="838200" y="381000"/>
            <a:ext cx="10515600" cy="6313714"/>
          </a:xfrm>
        </p:spPr>
        <p:txBody>
          <a:bodyPr>
            <a:normAutofit/>
          </a:bodyPr>
          <a:lstStyle/>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انواع </a:t>
            </a:r>
            <a:r>
              <a:rPr lang="ar-SA" sz="2000" b="1" dirty="0" err="1">
                <a:effectLst/>
                <a:latin typeface="Times New Roman" panose="02020603050405020304" pitchFamily="18" charset="0"/>
                <a:ea typeface="Times New Roman" panose="02020603050405020304" pitchFamily="18" charset="0"/>
                <a:cs typeface="+mj-cs"/>
              </a:rPr>
              <a:t>المرشات</a:t>
            </a:r>
            <a:r>
              <a:rPr lang="ar-SA" sz="2000" b="1" dirty="0">
                <a:effectLst/>
                <a:latin typeface="Times New Roman" panose="02020603050405020304" pitchFamily="18" charset="0"/>
                <a:ea typeface="Times New Roman" panose="02020603050405020304" pitchFamily="18" charset="0"/>
                <a:cs typeface="+mj-cs"/>
              </a:rPr>
              <a:t> :وتقسم </a:t>
            </a:r>
            <a:r>
              <a:rPr lang="ar-SA" sz="2000" b="1" dirty="0" err="1">
                <a:effectLst/>
                <a:latin typeface="Times New Roman" panose="02020603050405020304" pitchFamily="18" charset="0"/>
                <a:ea typeface="Times New Roman" panose="02020603050405020304" pitchFamily="18" charset="0"/>
                <a:cs typeface="+mj-cs"/>
              </a:rPr>
              <a:t>المرشات</a:t>
            </a:r>
            <a:r>
              <a:rPr lang="ar-SA" sz="2000" b="1" dirty="0">
                <a:effectLst/>
                <a:latin typeface="Times New Roman" panose="02020603050405020304" pitchFamily="18" charset="0"/>
                <a:ea typeface="Times New Roman" panose="02020603050405020304" pitchFamily="18" charset="0"/>
                <a:cs typeface="+mj-cs"/>
              </a:rPr>
              <a:t> بطرائق مختلفة فهي اما ان تقسم حسب:-</a:t>
            </a:r>
            <a:endParaRPr lang="en-US" sz="20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SA" sz="2000" b="1" dirty="0">
                <a:effectLst/>
                <a:latin typeface="Times New Roman" panose="02020603050405020304" pitchFamily="18" charset="0"/>
                <a:ea typeface="Times New Roman" panose="02020603050405020304" pitchFamily="18" charset="0"/>
                <a:cs typeface="+mj-cs"/>
              </a:rPr>
              <a:t>طريقة دفع السائل :وهي ام</a:t>
            </a:r>
            <a:r>
              <a:rPr lang="ar-IQ" sz="2000" b="1" dirty="0">
                <a:effectLst/>
                <a:latin typeface="Times New Roman" panose="02020603050405020304" pitchFamily="18" charset="0"/>
                <a:ea typeface="Times New Roman" panose="02020603050405020304" pitchFamily="18" charset="0"/>
                <a:cs typeface="+mj-cs"/>
              </a:rPr>
              <a:t>ا</a:t>
            </a:r>
            <a:r>
              <a:rPr lang="ar-SA" sz="2000" b="1" dirty="0">
                <a:effectLst/>
                <a:latin typeface="Times New Roman" panose="02020603050405020304" pitchFamily="18" charset="0"/>
                <a:ea typeface="Times New Roman" panose="02020603050405020304" pitchFamily="18" charset="0"/>
                <a:cs typeface="+mj-cs"/>
              </a:rPr>
              <a:t> ان تكون </a:t>
            </a:r>
            <a:r>
              <a:rPr lang="ar-SA" sz="2000" b="1" dirty="0" err="1">
                <a:effectLst/>
                <a:latin typeface="Times New Roman" panose="02020603050405020304" pitchFamily="18" charset="0"/>
                <a:ea typeface="Times New Roman" panose="02020603050405020304" pitchFamily="18" charset="0"/>
                <a:cs typeface="+mj-cs"/>
              </a:rPr>
              <a:t>هايدروليكية</a:t>
            </a:r>
            <a:r>
              <a:rPr lang="ar-SA" sz="2000" b="1" dirty="0">
                <a:effectLst/>
                <a:latin typeface="Times New Roman" panose="02020603050405020304" pitchFamily="18" charset="0"/>
                <a:ea typeface="Times New Roman" panose="02020603050405020304" pitchFamily="18" charset="0"/>
                <a:cs typeface="+mj-cs"/>
              </a:rPr>
              <a:t> او هوائية .</a:t>
            </a:r>
            <a:endParaRPr lang="en-US" sz="20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SA" sz="2000" b="1" dirty="0">
                <a:effectLst/>
                <a:latin typeface="Times New Roman" panose="02020603050405020304" pitchFamily="18" charset="0"/>
                <a:ea typeface="Times New Roman" panose="02020603050405020304" pitchFamily="18" charset="0"/>
                <a:cs typeface="+mj-cs"/>
              </a:rPr>
              <a:t>طريقة الربط مع الساحبة : وهي اما ان تكون معلقة او مسحوبة .</a:t>
            </a:r>
            <a:endParaRPr lang="en-US" sz="20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SA" sz="2000" b="1" dirty="0">
                <a:effectLst/>
                <a:latin typeface="Times New Roman" panose="02020603050405020304" pitchFamily="18" charset="0"/>
                <a:ea typeface="Times New Roman" panose="02020603050405020304" pitchFamily="18" charset="0"/>
                <a:cs typeface="+mj-cs"/>
              </a:rPr>
              <a:t>الكيلة وتصريفها بالنسبة لوحدة المساحة : وهي اما ان تكون عالية او متوسطة او قليلة .</a:t>
            </a:r>
            <a:endParaRPr lang="en-US" sz="20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SA" sz="2000" b="1" dirty="0">
                <a:effectLst/>
                <a:latin typeface="Times New Roman" panose="02020603050405020304" pitchFamily="18" charset="0"/>
                <a:ea typeface="Times New Roman" panose="02020603050405020304" pitchFamily="18" charset="0"/>
                <a:cs typeface="+mj-cs"/>
              </a:rPr>
              <a:t>مصدر ادارة مضخة المرشة : وهي اما ان تكون بواسطة </a:t>
            </a:r>
            <a:r>
              <a:rPr lang="ar-SA" sz="2000" b="1" dirty="0" err="1">
                <a:effectLst/>
                <a:latin typeface="Times New Roman" panose="02020603050405020304" pitchFamily="18" charset="0"/>
                <a:ea typeface="Times New Roman" panose="02020603050405020304" pitchFamily="18" charset="0"/>
                <a:cs typeface="+mj-cs"/>
              </a:rPr>
              <a:t>ماخذ</a:t>
            </a:r>
            <a:r>
              <a:rPr lang="ar-SA" sz="2000" b="1" dirty="0">
                <a:effectLst/>
                <a:latin typeface="Times New Roman" panose="02020603050405020304" pitchFamily="18" charset="0"/>
                <a:ea typeface="Times New Roman" panose="02020603050405020304" pitchFamily="18" charset="0"/>
                <a:cs typeface="+mj-cs"/>
              </a:rPr>
              <a:t> القدرة بالساحبة </a:t>
            </a:r>
            <a:r>
              <a:rPr lang="ar-SA" sz="2000" b="1" dirty="0" err="1">
                <a:effectLst/>
                <a:latin typeface="Times New Roman" panose="02020603050405020304" pitchFamily="18" charset="0"/>
                <a:ea typeface="Times New Roman" panose="02020603050405020304" pitchFamily="18" charset="0"/>
                <a:cs typeface="+mj-cs"/>
              </a:rPr>
              <a:t>اومحرك</a:t>
            </a:r>
            <a:r>
              <a:rPr lang="ar-SA" sz="2000" b="1" dirty="0">
                <a:effectLst/>
                <a:latin typeface="Times New Roman" panose="02020603050405020304" pitchFamily="18" charset="0"/>
                <a:ea typeface="Times New Roman" panose="02020603050405020304" pitchFamily="18" charset="0"/>
                <a:cs typeface="+mj-cs"/>
              </a:rPr>
              <a:t> هيدروليكي او محرك خارجي .</a:t>
            </a:r>
            <a:endParaRPr lang="en-US" sz="20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SA" sz="2000" b="1" dirty="0">
                <a:effectLst/>
                <a:latin typeface="Times New Roman" panose="02020603050405020304" pitchFamily="18" charset="0"/>
                <a:ea typeface="Times New Roman" panose="02020603050405020304" pitchFamily="18" charset="0"/>
                <a:cs typeface="+mj-cs"/>
              </a:rPr>
              <a:t>الاغراض التي تستعمل من أجلها المرشة : وهي اما ان تكون خاصة </a:t>
            </a:r>
            <a:r>
              <a:rPr lang="ar-SA" sz="2000" b="1" dirty="0" err="1">
                <a:effectLst/>
                <a:latin typeface="Times New Roman" panose="02020603050405020304" pitchFamily="18" charset="0"/>
                <a:ea typeface="Times New Roman" panose="02020603050405020304" pitchFamily="18" charset="0"/>
                <a:cs typeface="+mj-cs"/>
              </a:rPr>
              <a:t>بالاشجار</a:t>
            </a:r>
            <a:r>
              <a:rPr lang="ar-SA" sz="2000" b="1" dirty="0">
                <a:effectLst/>
                <a:latin typeface="Times New Roman" panose="02020603050405020304" pitchFamily="18" charset="0"/>
                <a:ea typeface="Times New Roman" panose="02020603050405020304" pitchFamily="18" charset="0"/>
                <a:cs typeface="+mj-cs"/>
              </a:rPr>
              <a:t> او بالمحاصيل.</a:t>
            </a:r>
            <a:endParaRPr lang="ar-IQ" sz="2000" b="1" dirty="0">
              <a:effectLst/>
              <a:latin typeface="Times New Roman" panose="02020603050405020304" pitchFamily="18" charset="0"/>
              <a:ea typeface="Times New Roman" panose="02020603050405020304" pitchFamily="18" charset="0"/>
              <a:cs typeface="+mj-cs"/>
            </a:endParaRPr>
          </a:p>
          <a:p>
            <a:pPr marL="0" marR="0" lvl="0" indent="0" algn="justLow" rtl="1">
              <a:lnSpc>
                <a:spcPct val="150000"/>
              </a:lnSpc>
              <a:spcBef>
                <a:spcPts val="0"/>
              </a:spcBef>
              <a:spcAft>
                <a:spcPts val="0"/>
              </a:spcAft>
              <a:buNone/>
              <a:tabLst>
                <a:tab pos="457200" algn="l"/>
              </a:tabLst>
            </a:pP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المرشة الهيدروليكية :-</a:t>
            </a:r>
            <a:endParaRPr lang="en-US" sz="20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2000" b="1" dirty="0">
                <a:effectLst/>
                <a:latin typeface="Times New Roman" panose="02020603050405020304" pitchFamily="18" charset="0"/>
                <a:ea typeface="Times New Roman" panose="02020603050405020304" pitchFamily="18" charset="0"/>
                <a:cs typeface="+mj-cs"/>
              </a:rPr>
              <a:t>وتتركب من خزان مبيد الذي يمتد اسفله خلاط يقوم بخلط مكونات المبيد باستمرار ومنع ترسبها ,كما تحتوي على مضخة تقوم بسحب المبيد من الخزان خلال انبوب السحب الممتد الى اسفل الخزان ودفعه في انبوب الدفع نحو حامل </a:t>
            </a:r>
            <a:r>
              <a:rPr lang="ar-SA" sz="2000" b="1" dirty="0" err="1">
                <a:effectLst/>
                <a:latin typeface="Times New Roman" panose="02020603050405020304" pitchFamily="18" charset="0"/>
                <a:ea typeface="Times New Roman" panose="02020603050405020304" pitchFamily="18" charset="0"/>
                <a:cs typeface="+mj-cs"/>
              </a:rPr>
              <a:t>النافورات</a:t>
            </a:r>
            <a:r>
              <a:rPr lang="ar-SA" sz="2000" b="1" dirty="0">
                <a:effectLst/>
                <a:latin typeface="Times New Roman" panose="02020603050405020304" pitchFamily="18" charset="0"/>
                <a:ea typeface="Times New Roman" panose="02020603050405020304" pitchFamily="18" charset="0"/>
                <a:cs typeface="+mj-cs"/>
              </a:rPr>
              <a:t> لتوزيعه الى </a:t>
            </a:r>
            <a:r>
              <a:rPr lang="ar-SA" sz="2000" b="1" dirty="0" err="1">
                <a:effectLst/>
                <a:latin typeface="Times New Roman" panose="02020603050405020304" pitchFamily="18" charset="0"/>
                <a:ea typeface="Times New Roman" panose="02020603050405020304" pitchFamily="18" charset="0"/>
                <a:cs typeface="+mj-cs"/>
              </a:rPr>
              <a:t>النافورات</a:t>
            </a:r>
            <a:r>
              <a:rPr lang="ar-SA" sz="2000" b="1" dirty="0">
                <a:effectLst/>
                <a:latin typeface="Times New Roman" panose="02020603050405020304" pitchFamily="18" charset="0"/>
                <a:ea typeface="Times New Roman" panose="02020603050405020304" pitchFamily="18" charset="0"/>
                <a:cs typeface="+mj-cs"/>
              </a:rPr>
              <a:t> ومن ثم الى الخارج علما ان عمود المضخة يدير عمود الخلاط, وتحتوي المرشة على مرشحات في منطقتي السحب والدفع لترشيح المبيد منعا لانسداد فوهات </a:t>
            </a:r>
            <a:r>
              <a:rPr lang="ar-SA" sz="2000" b="1" dirty="0" err="1">
                <a:effectLst/>
                <a:latin typeface="Times New Roman" panose="02020603050405020304" pitchFamily="18" charset="0"/>
                <a:ea typeface="Times New Roman" panose="02020603050405020304" pitchFamily="18" charset="0"/>
                <a:cs typeface="+mj-cs"/>
              </a:rPr>
              <a:t>النافورات</a:t>
            </a:r>
            <a:r>
              <a:rPr lang="ar-SA" sz="2000" b="1" dirty="0">
                <a:effectLst/>
                <a:latin typeface="Times New Roman" panose="02020603050405020304" pitchFamily="18" charset="0"/>
                <a:ea typeface="Times New Roman" panose="02020603050405020304" pitchFamily="18" charset="0"/>
                <a:cs typeface="+mj-cs"/>
              </a:rPr>
              <a:t> وتحتوي المرشة ايضا على مقاييس للضغط وعلى صمام امان حيث يقوم بفتح مجرى انبوب فرعي من انبوب الدفع عند زيادة الضغط عن الحد المعين .</a:t>
            </a:r>
            <a:endParaRPr lang="en-US" sz="2000" dirty="0">
              <a:effectLst/>
              <a:latin typeface="Times New Roman" panose="02020603050405020304" pitchFamily="18" charset="0"/>
              <a:ea typeface="Times New Roman" panose="02020603050405020304" pitchFamily="18" charset="0"/>
              <a:cs typeface="+mj-cs"/>
            </a:endParaRPr>
          </a:p>
          <a:p>
            <a:pPr marL="0" indent="0" algn="r">
              <a:buNone/>
            </a:pPr>
            <a:endParaRPr lang="en-US" dirty="0"/>
          </a:p>
        </p:txBody>
      </p:sp>
    </p:spTree>
    <p:extLst>
      <p:ext uri="{BB962C8B-B14F-4D97-AF65-F5344CB8AC3E}">
        <p14:creationId xmlns:p14="http://schemas.microsoft.com/office/powerpoint/2010/main" val="14778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2A8B3-3B65-F860-CD58-5DFA0D05A5C5}"/>
              </a:ext>
            </a:extLst>
          </p:cNvPr>
          <p:cNvSpPr>
            <a:spLocks noGrp="1"/>
          </p:cNvSpPr>
          <p:nvPr>
            <p:ph idx="1"/>
          </p:nvPr>
        </p:nvSpPr>
        <p:spPr>
          <a:xfrm>
            <a:off x="838199" y="653143"/>
            <a:ext cx="10798629" cy="5523820"/>
          </a:xfrm>
        </p:spPr>
        <p:txBody>
          <a:bodyPr/>
          <a:lstStyle/>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وتستعمل في </a:t>
            </a:r>
            <a:r>
              <a:rPr lang="ar-SA" sz="1800" b="1" dirty="0" err="1">
                <a:effectLst/>
                <a:latin typeface="Times New Roman" panose="02020603050405020304" pitchFamily="18" charset="0"/>
                <a:ea typeface="Times New Roman" panose="02020603050405020304" pitchFamily="18" charset="0"/>
                <a:cs typeface="+mj-cs"/>
              </a:rPr>
              <a:t>المرشات</a:t>
            </a:r>
            <a:r>
              <a:rPr lang="ar-SA" sz="1800" b="1" dirty="0">
                <a:effectLst/>
                <a:latin typeface="Times New Roman" panose="02020603050405020304" pitchFamily="18" charset="0"/>
                <a:ea typeface="Times New Roman" panose="02020603050405020304" pitchFamily="18" charset="0"/>
                <a:cs typeface="+mj-cs"/>
              </a:rPr>
              <a:t> انواع مختلفة من </a:t>
            </a:r>
            <a:r>
              <a:rPr lang="ar-SA" sz="1800" b="1" dirty="0" err="1">
                <a:effectLst/>
                <a:latin typeface="Times New Roman" panose="02020603050405020304" pitchFamily="18" charset="0"/>
                <a:ea typeface="Times New Roman" panose="02020603050405020304" pitchFamily="18" charset="0"/>
                <a:cs typeface="+mj-cs"/>
              </a:rPr>
              <a:t>المضخ</a:t>
            </a:r>
            <a:r>
              <a:rPr lang="ar-IQ" sz="1800" b="1" dirty="0">
                <a:effectLst/>
                <a:latin typeface="Times New Roman" panose="02020603050405020304" pitchFamily="18" charset="0"/>
                <a:ea typeface="Times New Roman" panose="02020603050405020304" pitchFamily="18" charset="0"/>
                <a:cs typeface="+mj-cs"/>
              </a:rPr>
              <a:t>ات</a:t>
            </a:r>
            <a:r>
              <a:rPr lang="ar-SA" sz="1800" b="1" dirty="0">
                <a:effectLst/>
                <a:latin typeface="Times New Roman" panose="02020603050405020304" pitchFamily="18" charset="0"/>
                <a:ea typeface="Times New Roman" panose="02020603050405020304" pitchFamily="18" charset="0"/>
                <a:cs typeface="+mj-cs"/>
              </a:rPr>
              <a:t>  </a:t>
            </a:r>
            <a:r>
              <a:rPr lang="ar-IQ" sz="1800" b="1" dirty="0">
                <a:effectLst/>
                <a:latin typeface="Times New Roman" panose="02020603050405020304" pitchFamily="18" charset="0"/>
                <a:ea typeface="Times New Roman" panose="02020603050405020304" pitchFamily="18" charset="0"/>
                <a:cs typeface="+mj-cs"/>
              </a:rPr>
              <a:t>ولكن</a:t>
            </a:r>
            <a:r>
              <a:rPr lang="ar-SA" sz="1800" b="1" dirty="0">
                <a:effectLst/>
                <a:latin typeface="Times New Roman" panose="02020603050405020304" pitchFamily="18" charset="0"/>
                <a:ea typeface="Times New Roman" panose="02020603050405020304" pitchFamily="18" charset="0"/>
                <a:cs typeface="+mj-cs"/>
              </a:rPr>
              <a:t> اكثرها انتشارا ثلاث انواع هي :-</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SA" sz="1800" b="1" dirty="0">
                <a:effectLst/>
                <a:latin typeface="Times New Roman" panose="02020603050405020304" pitchFamily="18" charset="0"/>
                <a:ea typeface="Times New Roman" panose="02020603050405020304" pitchFamily="18" charset="0"/>
                <a:cs typeface="+mj-cs"/>
              </a:rPr>
              <a:t>المضخة الترددية </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SA" sz="1800" b="1" dirty="0">
                <a:effectLst/>
                <a:latin typeface="Times New Roman" panose="02020603050405020304" pitchFamily="18" charset="0"/>
                <a:ea typeface="Times New Roman" panose="02020603050405020304" pitchFamily="18" charset="0"/>
                <a:cs typeface="+mj-cs"/>
              </a:rPr>
              <a:t>المضخة الترسية</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SA" sz="1800" b="1" dirty="0">
                <a:effectLst/>
                <a:latin typeface="Times New Roman" panose="02020603050405020304" pitchFamily="18" charset="0"/>
                <a:ea typeface="Times New Roman" panose="02020603050405020304" pitchFamily="18" charset="0"/>
                <a:cs typeface="+mj-cs"/>
              </a:rPr>
              <a:t>المضخة </a:t>
            </a:r>
            <a:r>
              <a:rPr lang="ar-SA" sz="1800" b="1" dirty="0" err="1">
                <a:effectLst/>
                <a:latin typeface="Times New Roman" panose="02020603050405020304" pitchFamily="18" charset="0"/>
                <a:ea typeface="Times New Roman" panose="02020603050405020304" pitchFamily="18" charset="0"/>
                <a:cs typeface="+mj-cs"/>
              </a:rPr>
              <a:t>الحديلية</a:t>
            </a:r>
            <a:endParaRPr lang="ar-IQ" sz="1800" b="1" dirty="0">
              <a:effectLst/>
              <a:latin typeface="Times New Roman" panose="02020603050405020304" pitchFamily="18" charset="0"/>
              <a:ea typeface="Times New Roman" panose="02020603050405020304" pitchFamily="18" charset="0"/>
              <a:cs typeface="+mj-cs"/>
            </a:endParaRPr>
          </a:p>
          <a:p>
            <a:pPr marL="0" marR="0" lvl="0" indent="0" algn="justLow" rtl="1">
              <a:lnSpc>
                <a:spcPct val="150000"/>
              </a:lnSpc>
              <a:spcBef>
                <a:spcPts val="0"/>
              </a:spcBef>
              <a:spcAft>
                <a:spcPts val="0"/>
              </a:spcAft>
              <a:buNone/>
              <a:tabLst>
                <a:tab pos="457200" algn="l"/>
              </a:tabLst>
            </a:pP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العوامل المؤثرة على كفاءة عملية المكافحة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1. موعد الرش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 2. </a:t>
            </a:r>
            <a:r>
              <a:rPr lang="ar-SA" sz="1800" b="1" dirty="0" err="1">
                <a:effectLst/>
                <a:latin typeface="Times New Roman" panose="02020603050405020304" pitchFamily="18" charset="0"/>
                <a:ea typeface="Times New Roman" panose="02020603050405020304" pitchFamily="18" charset="0"/>
                <a:cs typeface="+mj-cs"/>
              </a:rPr>
              <a:t>الضروف</a:t>
            </a:r>
            <a:r>
              <a:rPr lang="ar-SA" sz="1800" b="1" dirty="0">
                <a:effectLst/>
                <a:latin typeface="Times New Roman" panose="02020603050405020304" pitchFamily="18" charset="0"/>
                <a:ea typeface="Times New Roman" panose="02020603050405020304" pitchFamily="18" charset="0"/>
                <a:cs typeface="+mj-cs"/>
              </a:rPr>
              <a:t> الجوية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 3. فحوصات التشغيل  وتشمل –مقياس الضغط  -</a:t>
            </a:r>
            <a:r>
              <a:rPr lang="ar-SA" sz="1800" b="1" dirty="0" err="1">
                <a:effectLst/>
                <a:latin typeface="Times New Roman" panose="02020603050405020304" pitchFamily="18" charset="0"/>
                <a:ea typeface="Times New Roman" panose="02020603050405020304" pitchFamily="18" charset="0"/>
                <a:cs typeface="+mj-cs"/>
              </a:rPr>
              <a:t>النافورات</a:t>
            </a:r>
            <a:r>
              <a:rPr lang="ar-SA" sz="1800" b="1" dirty="0">
                <a:effectLst/>
                <a:latin typeface="Times New Roman" panose="02020603050405020304" pitchFamily="18" charset="0"/>
                <a:ea typeface="Times New Roman" panose="02020603050405020304" pitchFamily="18" charset="0"/>
                <a:cs typeface="+mj-cs"/>
              </a:rPr>
              <a:t> – مدى تطاير </a:t>
            </a:r>
            <a:r>
              <a:rPr lang="ar-SA" sz="1800" b="1" dirty="0" err="1">
                <a:effectLst/>
                <a:latin typeface="Times New Roman" panose="02020603050405020304" pitchFamily="18" charset="0"/>
                <a:ea typeface="Times New Roman" panose="02020603050405020304" pitchFamily="18" charset="0"/>
                <a:cs typeface="+mj-cs"/>
              </a:rPr>
              <a:t>الراذاذ</a:t>
            </a:r>
            <a:endParaRPr lang="en-US" sz="1800" dirty="0">
              <a:effectLst/>
              <a:latin typeface="Times New Roman" panose="02020603050405020304" pitchFamily="18" charset="0"/>
              <a:ea typeface="Times New Roman" panose="02020603050405020304" pitchFamily="18" charset="0"/>
              <a:cs typeface="+mj-cs"/>
            </a:endParaRPr>
          </a:p>
          <a:p>
            <a:pPr marL="0" indent="0" algn="r">
              <a:buNone/>
            </a:pPr>
            <a:endParaRPr lang="en-US" dirty="0"/>
          </a:p>
        </p:txBody>
      </p:sp>
    </p:spTree>
    <p:extLst>
      <p:ext uri="{BB962C8B-B14F-4D97-AF65-F5344CB8AC3E}">
        <p14:creationId xmlns:p14="http://schemas.microsoft.com/office/powerpoint/2010/main" val="396848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807B-B4B2-992B-AB03-C3E7F2E777BF}"/>
              </a:ext>
            </a:extLst>
          </p:cNvPr>
          <p:cNvSpPr>
            <a:spLocks noGrp="1"/>
          </p:cNvSpPr>
          <p:nvPr>
            <p:ph type="title"/>
          </p:nvPr>
        </p:nvSpPr>
        <p:spPr>
          <a:xfrm>
            <a:off x="838199" y="5481118"/>
            <a:ext cx="10515600" cy="778168"/>
          </a:xfrm>
        </p:spPr>
        <p:txBody>
          <a:bodyPr>
            <a:normAutofit/>
          </a:bodyPr>
          <a:lstStyle/>
          <a:p>
            <a:pPr algn="r"/>
            <a:r>
              <a:rPr lang="ar-IQ" sz="2400" dirty="0"/>
              <a:t>  مضخة ترددية                                              ترسية                                     طاردة مركزية</a:t>
            </a:r>
            <a:endParaRPr lang="en-US" sz="2400" dirty="0"/>
          </a:p>
        </p:txBody>
      </p:sp>
      <p:pic>
        <p:nvPicPr>
          <p:cNvPr id="5" name="Content Placeholder 4">
            <a:extLst>
              <a:ext uri="{FF2B5EF4-FFF2-40B4-BE49-F238E27FC236}">
                <a16:creationId xmlns:a16="http://schemas.microsoft.com/office/drawing/2014/main" id="{D20A0AE4-F867-95E8-9BF1-9B7EE3FA8E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3656" y="1910443"/>
            <a:ext cx="3320143" cy="2490108"/>
          </a:xfrm>
        </p:spPr>
      </p:pic>
      <p:pic>
        <p:nvPicPr>
          <p:cNvPr id="7" name="Picture 6">
            <a:extLst>
              <a:ext uri="{FF2B5EF4-FFF2-40B4-BE49-F238E27FC236}">
                <a16:creationId xmlns:a16="http://schemas.microsoft.com/office/drawing/2014/main" id="{F22044F1-2643-2636-4D82-853AA45F2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576" y="1376882"/>
            <a:ext cx="2526847" cy="1969747"/>
          </a:xfrm>
          <a:prstGeom prst="rect">
            <a:avLst/>
          </a:prstGeom>
        </p:spPr>
      </p:pic>
      <p:pic>
        <p:nvPicPr>
          <p:cNvPr id="9" name="Picture 8">
            <a:extLst>
              <a:ext uri="{FF2B5EF4-FFF2-40B4-BE49-F238E27FC236}">
                <a16:creationId xmlns:a16="http://schemas.microsoft.com/office/drawing/2014/main" id="{AEC00EC5-4F43-DEEA-2CF0-B5741CD16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511" y="3414602"/>
            <a:ext cx="2157661" cy="1681956"/>
          </a:xfrm>
          <a:prstGeom prst="rect">
            <a:avLst/>
          </a:prstGeom>
        </p:spPr>
      </p:pic>
      <p:pic>
        <p:nvPicPr>
          <p:cNvPr id="11" name="Picture 10">
            <a:extLst>
              <a:ext uri="{FF2B5EF4-FFF2-40B4-BE49-F238E27FC236}">
                <a16:creationId xmlns:a16="http://schemas.microsoft.com/office/drawing/2014/main" id="{68991020-6207-6C98-4649-59979AD744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23" y="2361756"/>
            <a:ext cx="4290331" cy="1893824"/>
          </a:xfrm>
          <a:prstGeom prst="rect">
            <a:avLst/>
          </a:prstGeom>
        </p:spPr>
      </p:pic>
    </p:spTree>
    <p:extLst>
      <p:ext uri="{BB962C8B-B14F-4D97-AF65-F5344CB8AC3E}">
        <p14:creationId xmlns:p14="http://schemas.microsoft.com/office/powerpoint/2010/main" val="302243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2BE5-8BEF-3015-65CB-2AEBFD92AE8D}"/>
              </a:ext>
            </a:extLst>
          </p:cNvPr>
          <p:cNvSpPr>
            <a:spLocks noGrp="1"/>
          </p:cNvSpPr>
          <p:nvPr>
            <p:ph type="title"/>
          </p:nvPr>
        </p:nvSpPr>
        <p:spPr>
          <a:xfrm>
            <a:off x="838200" y="5520418"/>
            <a:ext cx="9873343" cy="656545"/>
          </a:xfrm>
        </p:spPr>
        <p:txBody>
          <a:bodyPr>
            <a:normAutofit/>
          </a:bodyPr>
          <a:lstStyle/>
          <a:p>
            <a:pPr algn="r"/>
            <a:r>
              <a:rPr lang="ar-IQ" sz="2400" dirty="0"/>
              <a:t>مرشة هيدروليكية                                                                                   معفرة</a:t>
            </a:r>
            <a:endParaRPr lang="en-US" sz="2400" dirty="0"/>
          </a:p>
        </p:txBody>
      </p:sp>
      <p:pic>
        <p:nvPicPr>
          <p:cNvPr id="5" name="Content Placeholder 4">
            <a:extLst>
              <a:ext uri="{FF2B5EF4-FFF2-40B4-BE49-F238E27FC236}">
                <a16:creationId xmlns:a16="http://schemas.microsoft.com/office/drawing/2014/main" id="{F730FFF9-F9A2-06F5-456A-5A94DAB908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15237"/>
            <a:ext cx="4384626" cy="4351338"/>
          </a:xfrm>
        </p:spPr>
      </p:pic>
      <p:pic>
        <p:nvPicPr>
          <p:cNvPr id="7" name="Picture 6">
            <a:extLst>
              <a:ext uri="{FF2B5EF4-FFF2-40B4-BE49-F238E27FC236}">
                <a16:creationId xmlns:a16="http://schemas.microsoft.com/office/drawing/2014/main" id="{4027E8E7-687F-48E6-6DD1-629029DA1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545" y="1398927"/>
            <a:ext cx="5734255" cy="3183959"/>
          </a:xfrm>
          <a:prstGeom prst="rect">
            <a:avLst/>
          </a:prstGeom>
        </p:spPr>
      </p:pic>
    </p:spTree>
    <p:extLst>
      <p:ext uri="{BB962C8B-B14F-4D97-AF65-F5344CB8AC3E}">
        <p14:creationId xmlns:p14="http://schemas.microsoft.com/office/powerpoint/2010/main" val="102546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61811-ABBD-9E08-386E-E8DFC69990C0}"/>
              </a:ext>
            </a:extLst>
          </p:cNvPr>
          <p:cNvSpPr>
            <a:spLocks noGrp="1"/>
          </p:cNvSpPr>
          <p:nvPr>
            <p:ph idx="1"/>
          </p:nvPr>
        </p:nvSpPr>
        <p:spPr>
          <a:xfrm>
            <a:off x="838200" y="446314"/>
            <a:ext cx="10515600" cy="6046561"/>
          </a:xfrm>
        </p:spPr>
        <p:txBody>
          <a:bodyPr>
            <a:normAutofit lnSpcReduction="10000"/>
          </a:bodyPr>
          <a:lstStyle/>
          <a:p>
            <a:pPr marL="0" marR="0" algn="justLow" rtl="1">
              <a:lnSpc>
                <a:spcPct val="150000"/>
              </a:lnSpc>
              <a:spcBef>
                <a:spcPts val="0"/>
              </a:spcBef>
              <a:spcAft>
                <a:spcPts val="0"/>
              </a:spcAft>
            </a:pPr>
            <a:r>
              <a:rPr lang="ar-SA" sz="2000" b="1" dirty="0">
                <a:effectLst/>
                <a:latin typeface="Times New Roman" panose="02020603050405020304" pitchFamily="18" charset="0"/>
                <a:ea typeface="Times New Roman" panose="02020603050405020304" pitchFamily="18" charset="0"/>
                <a:cs typeface="+mj-cs"/>
              </a:rPr>
              <a:t>آلة العزق :-</a:t>
            </a:r>
            <a:endParaRPr lang="en-US" sz="12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600" b="1" dirty="0" err="1">
                <a:effectLst/>
                <a:latin typeface="Times New Roman" panose="02020603050405020304" pitchFamily="18" charset="0"/>
                <a:ea typeface="Times New Roman" panose="02020603050405020304" pitchFamily="18" charset="0"/>
                <a:cs typeface="+mj-cs"/>
              </a:rPr>
              <a:t>العازقات</a:t>
            </a:r>
            <a:r>
              <a:rPr lang="ar-SA" sz="1600" b="1" dirty="0">
                <a:effectLst/>
                <a:latin typeface="Times New Roman" panose="02020603050405020304" pitchFamily="18" charset="0"/>
                <a:ea typeface="Times New Roman" panose="02020603050405020304" pitchFamily="18" charset="0"/>
                <a:cs typeface="+mj-cs"/>
              </a:rPr>
              <a:t> الدورانية الجانبية:-</a:t>
            </a:r>
            <a:endParaRPr lang="en-US" sz="12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SA" sz="1600" b="1" dirty="0">
                <a:effectLst/>
                <a:latin typeface="Times New Roman" panose="02020603050405020304" pitchFamily="18" charset="0"/>
                <a:ea typeface="Times New Roman" panose="02020603050405020304" pitchFamily="18" charset="0"/>
                <a:cs typeface="+mj-cs"/>
              </a:rPr>
              <a:t>طريقة الربط :-تربط </a:t>
            </a:r>
            <a:r>
              <a:rPr lang="ar-SA" sz="1600" b="1" dirty="0" err="1">
                <a:effectLst/>
                <a:latin typeface="Times New Roman" panose="02020603050405020304" pitchFamily="18" charset="0"/>
                <a:ea typeface="Times New Roman" panose="02020603050405020304" pitchFamily="18" charset="0"/>
                <a:cs typeface="+mj-cs"/>
              </a:rPr>
              <a:t>العازقة</a:t>
            </a:r>
            <a:r>
              <a:rPr lang="ar-SA" sz="1600" b="1" dirty="0">
                <a:effectLst/>
                <a:latin typeface="Times New Roman" panose="02020603050405020304" pitchFamily="18" charset="0"/>
                <a:ea typeface="Times New Roman" panose="02020603050405020304" pitchFamily="18" charset="0"/>
                <a:cs typeface="+mj-cs"/>
              </a:rPr>
              <a:t> بساحبة نصفية الشاصي </a:t>
            </a:r>
            <a:r>
              <a:rPr lang="ar-SA" sz="1600" b="1" dirty="0" err="1">
                <a:effectLst/>
                <a:latin typeface="Times New Roman" panose="02020603050405020304" pitchFamily="18" charset="0"/>
                <a:ea typeface="Times New Roman" panose="02020603050405020304" pitchFamily="18" charset="0"/>
                <a:cs typeface="+mj-cs"/>
              </a:rPr>
              <a:t>اوذاتية</a:t>
            </a:r>
            <a:r>
              <a:rPr lang="ar-SA" sz="1600" b="1" dirty="0">
                <a:effectLst/>
                <a:latin typeface="Times New Roman" panose="02020603050405020304" pitchFamily="18" charset="0"/>
                <a:ea typeface="Times New Roman" panose="02020603050405020304" pitchFamily="18" charset="0"/>
                <a:cs typeface="+mj-cs"/>
              </a:rPr>
              <a:t> الحركة او يمكن ربط </a:t>
            </a:r>
            <a:r>
              <a:rPr lang="ar-SA" sz="1600" b="1" dirty="0" err="1">
                <a:effectLst/>
                <a:latin typeface="Times New Roman" panose="02020603050405020304" pitchFamily="18" charset="0"/>
                <a:ea typeface="Times New Roman" panose="02020603050405020304" pitchFamily="18" charset="0"/>
                <a:cs typeface="+mj-cs"/>
              </a:rPr>
              <a:t>العازقة</a:t>
            </a:r>
            <a:r>
              <a:rPr lang="ar-SA" sz="1600" b="1" dirty="0">
                <a:effectLst/>
                <a:latin typeface="Times New Roman" panose="02020603050405020304" pitchFamily="18" charset="0"/>
                <a:ea typeface="Times New Roman" panose="02020603050405020304" pitchFamily="18" charset="0"/>
                <a:cs typeface="+mj-cs"/>
              </a:rPr>
              <a:t> خلف الساحبة بشكل مركزي </a:t>
            </a:r>
            <a:r>
              <a:rPr lang="ar-SA" sz="1600" b="1" dirty="0" err="1">
                <a:effectLst/>
                <a:latin typeface="Times New Roman" panose="02020603050405020304" pitchFamily="18" charset="0"/>
                <a:ea typeface="Times New Roman" panose="02020603050405020304" pitchFamily="18" charset="0"/>
                <a:cs typeface="+mj-cs"/>
              </a:rPr>
              <a:t>اويمكن</a:t>
            </a:r>
            <a:r>
              <a:rPr lang="ar-SA" sz="1600" b="1" dirty="0">
                <a:effectLst/>
                <a:latin typeface="Times New Roman" panose="02020603050405020304" pitchFamily="18" charset="0"/>
                <a:ea typeface="Times New Roman" panose="02020603050405020304" pitchFamily="18" charset="0"/>
                <a:cs typeface="+mj-cs"/>
              </a:rPr>
              <a:t> ان يكون الربط منحرف بحيث يسهل استخدامه في حقول البساتين والخضر والحدائق وذلك للقضاء على الادغال الحولية والمعمرة ولتنظيم عمل هذه </a:t>
            </a:r>
            <a:r>
              <a:rPr lang="ar-SA" sz="1600" b="1" dirty="0" err="1">
                <a:effectLst/>
                <a:latin typeface="Times New Roman" panose="02020603050405020304" pitchFamily="18" charset="0"/>
                <a:ea typeface="Times New Roman" panose="02020603050405020304" pitchFamily="18" charset="0"/>
                <a:cs typeface="+mj-cs"/>
              </a:rPr>
              <a:t>العازقا</a:t>
            </a:r>
            <a:r>
              <a:rPr lang="ar-IQ" sz="1600" b="1" dirty="0">
                <a:effectLst/>
                <a:latin typeface="Times New Roman" panose="02020603050405020304" pitchFamily="18" charset="0"/>
                <a:ea typeface="Times New Roman" panose="02020603050405020304" pitchFamily="18" charset="0"/>
                <a:cs typeface="+mj-cs"/>
              </a:rPr>
              <a:t>ت</a:t>
            </a:r>
            <a:r>
              <a:rPr lang="ar-SA" sz="1600" b="1" dirty="0">
                <a:effectLst/>
                <a:latin typeface="Times New Roman" panose="02020603050405020304" pitchFamily="18" charset="0"/>
                <a:ea typeface="Times New Roman" panose="02020603050405020304" pitchFamily="18" charset="0"/>
                <a:cs typeface="+mj-cs"/>
              </a:rPr>
              <a:t> يجب ربط الالة بالساحبة عبر اذرع الشبك السفلية ومن ثم شبك الذراع العلوي الذي يمكن تنظيمه بواسطة اللولب بعد ذلك تربط الالة بعمود </a:t>
            </a:r>
            <a:r>
              <a:rPr lang="ar-SA" sz="1600" b="1" dirty="0" err="1">
                <a:effectLst/>
                <a:latin typeface="Times New Roman" panose="02020603050405020304" pitchFamily="18" charset="0"/>
                <a:ea typeface="Times New Roman" panose="02020603050405020304" pitchFamily="18" charset="0"/>
                <a:cs typeface="+mj-cs"/>
              </a:rPr>
              <a:t>ماخذ</a:t>
            </a:r>
            <a:r>
              <a:rPr lang="ar-SA" sz="1600" b="1" dirty="0">
                <a:effectLst/>
                <a:latin typeface="Times New Roman" panose="02020603050405020304" pitchFamily="18" charset="0"/>
                <a:ea typeface="Times New Roman" panose="02020603050405020304" pitchFamily="18" charset="0"/>
                <a:cs typeface="+mj-cs"/>
              </a:rPr>
              <a:t> القدرة من خلال عمود جامع الحركة التلسكوبي بواسطة النهايتين </a:t>
            </a:r>
            <a:r>
              <a:rPr lang="ar-SA" sz="1600" b="1" dirty="0" err="1">
                <a:effectLst/>
                <a:latin typeface="Times New Roman" panose="02020603050405020304" pitchFamily="18" charset="0"/>
                <a:ea typeface="Times New Roman" panose="02020603050405020304" pitchFamily="18" charset="0"/>
                <a:cs typeface="+mj-cs"/>
              </a:rPr>
              <a:t>المشقبيتين</a:t>
            </a:r>
            <a:r>
              <a:rPr lang="ar-SA" sz="1600" b="1" dirty="0">
                <a:effectLst/>
                <a:latin typeface="Times New Roman" panose="02020603050405020304" pitchFamily="18" charset="0"/>
                <a:ea typeface="Times New Roman" panose="02020603050405020304" pitchFamily="18" charset="0"/>
                <a:cs typeface="+mj-cs"/>
              </a:rPr>
              <a:t> وبهدف  المحافظة على اتزان الالة واجهزة القدرة في الساحبة ثم تشد السلاسل الجانبية </a:t>
            </a:r>
            <a:r>
              <a:rPr lang="ar-SA" sz="1600" b="1" dirty="0" err="1">
                <a:effectLst/>
                <a:latin typeface="Times New Roman" panose="02020603050405020304" pitchFamily="18" charset="0"/>
                <a:ea typeface="Times New Roman" panose="02020603050405020304" pitchFamily="18" charset="0"/>
                <a:cs typeface="+mj-cs"/>
              </a:rPr>
              <a:t>للاذرع</a:t>
            </a:r>
            <a:r>
              <a:rPr lang="ar-SA" sz="1600" b="1" dirty="0">
                <a:effectLst/>
                <a:latin typeface="Times New Roman" panose="02020603050405020304" pitchFamily="18" charset="0"/>
                <a:ea typeface="Times New Roman" panose="02020603050405020304" pitchFamily="18" charset="0"/>
                <a:cs typeface="+mj-cs"/>
              </a:rPr>
              <a:t> السفلى بحيث تعطي وضعاً مشدوداً اثناء الخفض او عندما تكون الالة في حالة عمل .</a:t>
            </a:r>
            <a:endParaRPr lang="en-US" sz="1200" dirty="0">
              <a:effectLst/>
              <a:latin typeface="Times New Roman" panose="02020603050405020304" pitchFamily="18" charset="0"/>
              <a:ea typeface="Times New Roman" panose="02020603050405020304" pitchFamily="18" charset="0"/>
              <a:cs typeface="+mj-cs"/>
            </a:endParaRPr>
          </a:p>
          <a:p>
            <a:pPr marL="0" marR="0" algn="justLow" rtl="1">
              <a:lnSpc>
                <a:spcPct val="150000"/>
              </a:lnSpc>
              <a:spcBef>
                <a:spcPts val="0"/>
              </a:spcBef>
              <a:spcAft>
                <a:spcPts val="0"/>
              </a:spcAft>
            </a:pPr>
            <a:r>
              <a:rPr lang="ar-SA" sz="1600" b="1" dirty="0">
                <a:effectLst/>
                <a:latin typeface="Times New Roman" panose="02020603050405020304" pitchFamily="18" charset="0"/>
                <a:ea typeface="Times New Roman" panose="02020603050405020304" pitchFamily="18" charset="0"/>
                <a:cs typeface="+mj-cs"/>
              </a:rPr>
              <a:t>وتتوفر في السوق انواع مختلفة من </a:t>
            </a:r>
            <a:r>
              <a:rPr lang="ar-SA" sz="1600" b="1" dirty="0" err="1">
                <a:effectLst/>
                <a:latin typeface="Times New Roman" panose="02020603050405020304" pitchFamily="18" charset="0"/>
                <a:ea typeface="Times New Roman" panose="02020603050405020304" pitchFamily="18" charset="0"/>
                <a:cs typeface="+mj-cs"/>
              </a:rPr>
              <a:t>المعزقات</a:t>
            </a:r>
            <a:r>
              <a:rPr lang="ar-SA" sz="1600" b="1" dirty="0">
                <a:effectLst/>
                <a:latin typeface="Times New Roman" panose="02020603050405020304" pitchFamily="18" charset="0"/>
                <a:ea typeface="Times New Roman" panose="02020603050405020304" pitchFamily="18" charset="0"/>
                <a:cs typeface="+mj-cs"/>
              </a:rPr>
              <a:t> يمكن تصنيفها بشكل عام الى نوعين حسب شكلها او حسب المدى الفعال للقطع :-</a:t>
            </a:r>
            <a:endParaRPr lang="en-US" sz="1200" dirty="0">
              <a:effectLst/>
              <a:latin typeface="Times New Roman" panose="02020603050405020304" pitchFamily="18" charset="0"/>
              <a:ea typeface="Times New Roman" panose="02020603050405020304" pitchFamily="18" charset="0"/>
              <a:cs typeface="+mj-cs"/>
            </a:endParaRPr>
          </a:p>
          <a:p>
            <a:pPr marL="742950" marR="0" lvl="1" indent="-285750" algn="justLow" rtl="1">
              <a:lnSpc>
                <a:spcPct val="150000"/>
              </a:lnSpc>
              <a:spcBef>
                <a:spcPts val="0"/>
              </a:spcBef>
              <a:spcAft>
                <a:spcPts val="0"/>
              </a:spcAft>
              <a:buFont typeface="+mj-lt"/>
              <a:buAutoNum type="arabicPeriod"/>
              <a:tabLst>
                <a:tab pos="1143000" algn="l"/>
              </a:tabLst>
            </a:pPr>
            <a:r>
              <a:rPr lang="ar-SA" sz="1600" b="1" dirty="0">
                <a:effectLst/>
                <a:latin typeface="Times New Roman" panose="02020603050405020304" pitchFamily="18" charset="0"/>
                <a:ea typeface="Times New Roman" panose="02020603050405020304" pitchFamily="18" charset="0"/>
                <a:cs typeface="+mj-cs"/>
              </a:rPr>
              <a:t>نوع كفي على شكل حرف (</a:t>
            </a:r>
            <a:r>
              <a:rPr lang="en-US" sz="1600" b="1" dirty="0">
                <a:effectLst/>
                <a:latin typeface="Times New Roman" panose="02020603050405020304" pitchFamily="18" charset="0"/>
                <a:ea typeface="Times New Roman" panose="02020603050405020304" pitchFamily="18" charset="0"/>
                <a:cs typeface="+mj-cs"/>
              </a:rPr>
              <a:t>A</a:t>
            </a:r>
            <a:r>
              <a:rPr lang="ar-IQ" sz="1600" b="1" dirty="0">
                <a:effectLst/>
                <a:latin typeface="Times New Roman" panose="02020603050405020304" pitchFamily="18" charset="0"/>
                <a:ea typeface="Times New Roman" panose="02020603050405020304" pitchFamily="18" charset="0"/>
                <a:cs typeface="+mj-cs"/>
              </a:rPr>
              <a:t>) :يقوم بالعزق من الجانبين ويصلح للعزق البعيد عن خطوط النباتات .</a:t>
            </a:r>
            <a:endParaRPr lang="en-US" sz="1200" dirty="0">
              <a:effectLst/>
              <a:latin typeface="Times New Roman" panose="02020603050405020304" pitchFamily="18" charset="0"/>
              <a:ea typeface="Times New Roman" panose="02020603050405020304" pitchFamily="18" charset="0"/>
              <a:cs typeface="+mj-cs"/>
            </a:endParaRPr>
          </a:p>
          <a:p>
            <a:pPr marL="742950" marR="0" lvl="1" indent="-285750" algn="justLow" rtl="1">
              <a:lnSpc>
                <a:spcPct val="150000"/>
              </a:lnSpc>
              <a:spcBef>
                <a:spcPts val="0"/>
              </a:spcBef>
              <a:spcAft>
                <a:spcPts val="0"/>
              </a:spcAft>
              <a:buFont typeface="+mj-lt"/>
              <a:buAutoNum type="arabicPeriod"/>
              <a:tabLst>
                <a:tab pos="1143000" algn="l"/>
              </a:tabLst>
            </a:pPr>
            <a:r>
              <a:rPr lang="ar-IQ" sz="1600" b="1" dirty="0">
                <a:effectLst/>
                <a:latin typeface="Times New Roman" panose="02020603050405020304" pitchFamily="18" charset="0"/>
                <a:ea typeface="Times New Roman" panose="02020603050405020304" pitchFamily="18" charset="0"/>
                <a:cs typeface="+mj-cs"/>
              </a:rPr>
              <a:t>نوع لجهة واحدة على شكل حرف (</a:t>
            </a:r>
            <a:r>
              <a:rPr lang="en-US" sz="1600" b="1" dirty="0">
                <a:effectLst/>
                <a:latin typeface="Times New Roman" panose="02020603050405020304" pitchFamily="18" charset="0"/>
                <a:ea typeface="Times New Roman" panose="02020603050405020304" pitchFamily="18" charset="0"/>
                <a:cs typeface="+mj-cs"/>
              </a:rPr>
              <a:t>L</a:t>
            </a:r>
            <a:r>
              <a:rPr lang="ar-IQ" sz="1600" b="1" dirty="0">
                <a:effectLst/>
                <a:latin typeface="Times New Roman" panose="02020603050405020304" pitchFamily="18" charset="0"/>
                <a:ea typeface="Times New Roman" panose="02020603050405020304" pitchFamily="18" charset="0"/>
                <a:cs typeface="+mj-cs"/>
              </a:rPr>
              <a:t>) :ويصلح للعزق القريب من خطوط النباتات .</a:t>
            </a:r>
            <a:endParaRPr lang="en-US" sz="12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600" b="1" dirty="0">
                <a:effectLst/>
                <a:latin typeface="Times New Roman" panose="02020603050405020304" pitchFamily="18" charset="0"/>
                <a:ea typeface="Times New Roman" panose="02020603050405020304" pitchFamily="18" charset="0"/>
                <a:cs typeface="+mj-cs"/>
              </a:rPr>
              <a:t> </a:t>
            </a:r>
            <a:endParaRPr lang="en-US" sz="12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600" b="1" dirty="0">
                <a:effectLst/>
                <a:latin typeface="Times New Roman" panose="02020603050405020304" pitchFamily="18" charset="0"/>
                <a:ea typeface="Times New Roman" panose="02020603050405020304" pitchFamily="18" charset="0"/>
                <a:cs typeface="+mj-cs"/>
              </a:rPr>
              <a:t>وعند تنظيم مواضع </a:t>
            </a:r>
            <a:r>
              <a:rPr lang="ar-IQ" sz="1600" b="1" dirty="0" err="1">
                <a:effectLst/>
                <a:latin typeface="Times New Roman" panose="02020603050405020304" pitchFamily="18" charset="0"/>
                <a:ea typeface="Times New Roman" panose="02020603050405020304" pitchFamily="18" charset="0"/>
                <a:cs typeface="+mj-cs"/>
              </a:rPr>
              <a:t>المعزوقات</a:t>
            </a:r>
            <a:r>
              <a:rPr lang="ar-IQ" sz="1600" b="1" dirty="0">
                <a:effectLst/>
                <a:latin typeface="Times New Roman" panose="02020603050405020304" pitchFamily="18" charset="0"/>
                <a:ea typeface="Times New Roman" panose="02020603050405020304" pitchFamily="18" charset="0"/>
                <a:cs typeface="+mj-cs"/>
              </a:rPr>
              <a:t> لابد من تطبيق النقاط التالية :</a:t>
            </a:r>
            <a:endParaRPr lang="en-US" sz="12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IQ" sz="1600" b="1" dirty="0">
                <a:effectLst/>
                <a:latin typeface="Times New Roman" panose="02020603050405020304" pitchFamily="18" charset="0"/>
                <a:ea typeface="Times New Roman" panose="02020603050405020304" pitchFamily="18" charset="0"/>
                <a:cs typeface="+mj-cs"/>
              </a:rPr>
              <a:t>ينظم وضع </a:t>
            </a:r>
            <a:r>
              <a:rPr lang="ar-IQ" sz="1600" b="1" dirty="0" err="1">
                <a:effectLst/>
                <a:latin typeface="Times New Roman" panose="02020603050405020304" pitchFamily="18" charset="0"/>
                <a:ea typeface="Times New Roman" panose="02020603050405020304" pitchFamily="18" charset="0"/>
                <a:cs typeface="+mj-cs"/>
              </a:rPr>
              <a:t>العازقات</a:t>
            </a:r>
            <a:r>
              <a:rPr lang="ar-IQ" sz="1600" b="1" dirty="0">
                <a:effectLst/>
                <a:latin typeface="Times New Roman" panose="02020603050405020304" pitchFamily="18" charset="0"/>
                <a:ea typeface="Times New Roman" panose="02020603050405020304" pitchFamily="18" charset="0"/>
                <a:cs typeface="+mj-cs"/>
              </a:rPr>
              <a:t> لتعمل بين خطوط النباتات على عمق كاف لقطع اية ادغال موجودة ولتفتيت سطح التربة العلوي.</a:t>
            </a:r>
            <a:endParaRPr lang="en-US" sz="12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IQ" sz="1600" b="1" dirty="0" err="1">
                <a:effectLst/>
                <a:latin typeface="Times New Roman" panose="02020603050405020304" pitchFamily="18" charset="0"/>
                <a:ea typeface="Times New Roman" panose="02020603050405020304" pitchFamily="18" charset="0"/>
                <a:cs typeface="+mj-cs"/>
              </a:rPr>
              <a:t>معزقات</a:t>
            </a:r>
            <a:r>
              <a:rPr lang="ar-IQ" sz="1600" b="1" dirty="0">
                <a:effectLst/>
                <a:latin typeface="Times New Roman" panose="02020603050405020304" pitchFamily="18" charset="0"/>
                <a:ea typeface="Times New Roman" panose="02020603050405020304" pitchFamily="18" charset="0"/>
                <a:cs typeface="+mj-cs"/>
              </a:rPr>
              <a:t> الجهة الواحدة تحتاج الى تنظيم مواقعها .</a:t>
            </a:r>
            <a:endParaRPr lang="en-US" sz="12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IQ" sz="1600" b="1" dirty="0">
                <a:effectLst/>
                <a:latin typeface="Times New Roman" panose="02020603050405020304" pitchFamily="18" charset="0"/>
                <a:ea typeface="Times New Roman" panose="02020603050405020304" pitchFamily="18" charset="0"/>
                <a:cs typeface="+mj-cs"/>
              </a:rPr>
              <a:t>ترتب المعازق احياناً بشكل مجاميع منفصلة تحوي زوجا من الاقراص وزوجا  من </a:t>
            </a:r>
            <a:r>
              <a:rPr lang="ar-IQ" sz="1600" b="1" dirty="0" err="1">
                <a:effectLst/>
                <a:latin typeface="Times New Roman" panose="02020603050405020304" pitchFamily="18" charset="0"/>
                <a:ea typeface="Times New Roman" panose="02020603050405020304" pitchFamily="18" charset="0"/>
                <a:cs typeface="+mj-cs"/>
              </a:rPr>
              <a:t>معزقات</a:t>
            </a:r>
            <a:r>
              <a:rPr lang="ar-IQ" sz="1600" b="1" dirty="0">
                <a:effectLst/>
                <a:latin typeface="Times New Roman" panose="02020603050405020304" pitchFamily="18" charset="0"/>
                <a:ea typeface="Times New Roman" panose="02020603050405020304" pitchFamily="18" charset="0"/>
                <a:cs typeface="+mj-cs"/>
              </a:rPr>
              <a:t> الجانب الواحد لكل خط من خطوط الزراعة .</a:t>
            </a:r>
            <a:endParaRPr lang="en-US" sz="12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57200" algn="l"/>
              </a:tabLst>
            </a:pPr>
            <a:r>
              <a:rPr lang="ar-IQ" sz="1600" b="1" dirty="0">
                <a:effectLst/>
                <a:latin typeface="Times New Roman" panose="02020603050405020304" pitchFamily="18" charset="0"/>
                <a:ea typeface="Times New Roman" panose="02020603050405020304" pitchFamily="18" charset="0"/>
                <a:cs typeface="+mj-cs"/>
              </a:rPr>
              <a:t>لضمان دقة عملية العزق بين خطوط النباتات يستحسن ان يكون عدد مجاميع العزق على هيكل التعليق مساوياً لعدد </a:t>
            </a:r>
            <a:r>
              <a:rPr lang="ar-IQ" sz="1600" b="1" dirty="0" err="1">
                <a:effectLst/>
                <a:latin typeface="Times New Roman" panose="02020603050405020304" pitchFamily="18" charset="0"/>
                <a:ea typeface="Times New Roman" panose="02020603050405020304" pitchFamily="18" charset="0"/>
                <a:cs typeface="+mj-cs"/>
              </a:rPr>
              <a:t>فجاجات</a:t>
            </a:r>
            <a:r>
              <a:rPr lang="ar-IQ" sz="1600" b="1" dirty="0">
                <a:effectLst/>
                <a:latin typeface="Times New Roman" panose="02020603050405020304" pitchFamily="18" charset="0"/>
                <a:ea typeface="Times New Roman" panose="02020603050405020304" pitchFamily="18" charset="0"/>
                <a:cs typeface="+mj-cs"/>
              </a:rPr>
              <a:t> الة الزراعة المستخدمة, وذلك لضمان توافق خطوط العزق والزراعة وخاصة في خطوط الزراعة المتجاورة </a:t>
            </a:r>
            <a:r>
              <a:rPr lang="ar-IQ" sz="1600" b="1" dirty="0">
                <a:effectLst/>
                <a:latin typeface="Times New Roman" panose="02020603050405020304" pitchFamily="18" charset="0"/>
                <a:ea typeface="Times New Roman" panose="02020603050405020304" pitchFamily="18" charset="0"/>
                <a:cs typeface="Akhbar MT"/>
              </a:rPr>
              <a:t>.</a:t>
            </a:r>
            <a:endParaRPr lang="en-US" sz="1200" dirty="0">
              <a:effectLst/>
              <a:latin typeface="Times New Roman" panose="02020603050405020304" pitchFamily="18" charset="0"/>
              <a:ea typeface="Times New Roman" panose="02020603050405020304" pitchFamily="18" charset="0"/>
            </a:endParaRPr>
          </a:p>
          <a:p>
            <a:pPr marL="0" indent="0" algn="r">
              <a:buNone/>
            </a:pPr>
            <a:endParaRPr lang="en-US" dirty="0"/>
          </a:p>
        </p:txBody>
      </p:sp>
    </p:spTree>
    <p:extLst>
      <p:ext uri="{BB962C8B-B14F-4D97-AF65-F5344CB8AC3E}">
        <p14:creationId xmlns:p14="http://schemas.microsoft.com/office/powerpoint/2010/main" val="289243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D351-99C2-3EF3-4238-0965C3C7E473}"/>
              </a:ext>
            </a:extLst>
          </p:cNvPr>
          <p:cNvSpPr>
            <a:spLocks noGrp="1"/>
          </p:cNvSpPr>
          <p:nvPr>
            <p:ph type="title"/>
          </p:nvPr>
        </p:nvSpPr>
        <p:spPr>
          <a:xfrm>
            <a:off x="838200" y="5094514"/>
            <a:ext cx="9655629" cy="852489"/>
          </a:xfrm>
        </p:spPr>
        <p:txBody>
          <a:bodyPr>
            <a:normAutofit/>
          </a:bodyPr>
          <a:lstStyle/>
          <a:p>
            <a:pPr algn="r"/>
            <a:r>
              <a:rPr lang="ar-IQ" sz="2400" dirty="0" err="1"/>
              <a:t>عازقة</a:t>
            </a:r>
            <a:r>
              <a:rPr lang="ar-IQ" sz="2400" dirty="0"/>
              <a:t> زاحفة                                                                       </a:t>
            </a:r>
            <a:r>
              <a:rPr lang="ar-IQ" sz="2400" dirty="0" err="1"/>
              <a:t>عازقة</a:t>
            </a:r>
            <a:r>
              <a:rPr lang="ar-IQ" sz="2400" dirty="0"/>
              <a:t> دورانية</a:t>
            </a:r>
            <a:endParaRPr lang="en-US" sz="2400" dirty="0"/>
          </a:p>
        </p:txBody>
      </p:sp>
      <p:pic>
        <p:nvPicPr>
          <p:cNvPr id="5" name="Content Placeholder 4">
            <a:extLst>
              <a:ext uri="{FF2B5EF4-FFF2-40B4-BE49-F238E27FC236}">
                <a16:creationId xmlns:a16="http://schemas.microsoft.com/office/drawing/2014/main" id="{D1C371A3-0BA3-8214-A979-9ECB33F8DB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3427" y="1811234"/>
            <a:ext cx="4180116" cy="2731355"/>
          </a:xfrm>
        </p:spPr>
      </p:pic>
      <p:pic>
        <p:nvPicPr>
          <p:cNvPr id="7" name="Picture 6">
            <a:extLst>
              <a:ext uri="{FF2B5EF4-FFF2-40B4-BE49-F238E27FC236}">
                <a16:creationId xmlns:a16="http://schemas.microsoft.com/office/drawing/2014/main" id="{756B6545-8334-34CE-8806-9FB7E55F4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57" y="1961088"/>
            <a:ext cx="6413187" cy="2431648"/>
          </a:xfrm>
          <a:prstGeom prst="rect">
            <a:avLst/>
          </a:prstGeom>
        </p:spPr>
      </p:pic>
    </p:spTree>
    <p:extLst>
      <p:ext uri="{BB962C8B-B14F-4D97-AF65-F5344CB8AC3E}">
        <p14:creationId xmlns:p14="http://schemas.microsoft.com/office/powerpoint/2010/main" val="10812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29135-24D8-6B54-4275-825B4AA575A4}"/>
              </a:ext>
            </a:extLst>
          </p:cNvPr>
          <p:cNvSpPr>
            <a:spLocks noGrp="1"/>
          </p:cNvSpPr>
          <p:nvPr>
            <p:ph idx="1"/>
          </p:nvPr>
        </p:nvSpPr>
        <p:spPr>
          <a:xfrm>
            <a:off x="838200" y="805543"/>
            <a:ext cx="10515600" cy="5371420"/>
          </a:xfrm>
        </p:spPr>
        <p:txBody>
          <a:bodyPr/>
          <a:lstStyle/>
          <a:p>
            <a:pPr marL="0" marR="0" indent="0" algn="justLow" rtl="1">
              <a:spcBef>
                <a:spcPts val="0"/>
              </a:spcBef>
              <a:spcAft>
                <a:spcPts val="0"/>
              </a:spcAft>
              <a:buNone/>
            </a:pPr>
            <a:r>
              <a:rPr lang="ar-IQ" sz="1800" b="1" dirty="0" err="1">
                <a:effectLst/>
                <a:latin typeface="Times New Roman" panose="02020603050405020304" pitchFamily="18" charset="0"/>
                <a:ea typeface="Times New Roman" panose="02020603050405020304" pitchFamily="18" charset="0"/>
                <a:cs typeface="+mj-cs"/>
              </a:rPr>
              <a:t>العازقة</a:t>
            </a:r>
            <a:r>
              <a:rPr lang="ar-IQ" sz="1800" b="1" dirty="0">
                <a:effectLst/>
                <a:latin typeface="Times New Roman" panose="02020603050405020304" pitchFamily="18" charset="0"/>
                <a:ea typeface="Times New Roman" panose="02020603050405020304" pitchFamily="18" charset="0"/>
                <a:cs typeface="+mj-cs"/>
              </a:rPr>
              <a:t> المشطية :-</a:t>
            </a:r>
            <a:endParaRPr lang="en-US" sz="1800" dirty="0">
              <a:effectLst/>
              <a:latin typeface="Times New Roman" panose="02020603050405020304" pitchFamily="18" charset="0"/>
              <a:ea typeface="Times New Roman" panose="02020603050405020304" pitchFamily="18" charset="0"/>
              <a:cs typeface="+mj-cs"/>
            </a:endParaRPr>
          </a:p>
          <a:p>
            <a:pPr marL="0" marR="0" indent="0" algn="justLow" rtl="1">
              <a:lnSpc>
                <a:spcPct val="150000"/>
              </a:lnSpc>
              <a:spcBef>
                <a:spcPts val="0"/>
              </a:spcBef>
              <a:spcAft>
                <a:spcPts val="0"/>
              </a:spcAft>
              <a:buNone/>
            </a:pPr>
            <a:r>
              <a:rPr lang="ar-IQ" sz="1800" b="1" dirty="0" err="1">
                <a:effectLst/>
                <a:latin typeface="Times New Roman" panose="02020603050405020304" pitchFamily="18" charset="0"/>
                <a:ea typeface="Times New Roman" panose="02020603050405020304" pitchFamily="18" charset="0"/>
                <a:cs typeface="+mj-cs"/>
              </a:rPr>
              <a:t>لاتعتبر</a:t>
            </a:r>
            <a:r>
              <a:rPr lang="ar-IQ" sz="1800" b="1" dirty="0">
                <a:effectLst/>
                <a:latin typeface="Times New Roman" panose="02020603050405020304" pitchFamily="18" charset="0"/>
                <a:ea typeface="Times New Roman" panose="02020603050405020304" pitchFamily="18" charset="0"/>
                <a:cs typeface="+mj-cs"/>
              </a:rPr>
              <a:t> </a:t>
            </a:r>
            <a:r>
              <a:rPr lang="ar-IQ" sz="1800" b="1" dirty="0" err="1">
                <a:effectLst/>
                <a:latin typeface="Times New Roman" panose="02020603050405020304" pitchFamily="18" charset="0"/>
                <a:ea typeface="Times New Roman" panose="02020603050405020304" pitchFamily="18" charset="0"/>
                <a:cs typeface="+mj-cs"/>
              </a:rPr>
              <a:t>هذة</a:t>
            </a:r>
            <a:r>
              <a:rPr lang="ar-IQ" sz="1800" b="1" dirty="0">
                <a:effectLst/>
                <a:latin typeface="Times New Roman" panose="02020603050405020304" pitchFamily="18" charset="0"/>
                <a:ea typeface="Times New Roman" panose="02020603050405020304" pitchFamily="18" charset="0"/>
                <a:cs typeface="+mj-cs"/>
              </a:rPr>
              <a:t> الالة من  </a:t>
            </a:r>
            <a:r>
              <a:rPr lang="ar-IQ" sz="1800" b="1" dirty="0" err="1">
                <a:effectLst/>
                <a:latin typeface="Times New Roman" panose="02020603050405020304" pitchFamily="18" charset="0"/>
                <a:ea typeface="Times New Roman" panose="02020603050405020304" pitchFamily="18" charset="0"/>
                <a:cs typeface="+mj-cs"/>
              </a:rPr>
              <a:t>الالات</a:t>
            </a:r>
            <a:r>
              <a:rPr lang="ar-IQ" sz="1800" b="1" dirty="0">
                <a:effectLst/>
                <a:latin typeface="Times New Roman" panose="02020603050405020304" pitchFamily="18" charset="0"/>
                <a:ea typeface="Times New Roman" panose="02020603050405020304" pitchFamily="18" charset="0"/>
                <a:cs typeface="+mj-cs"/>
              </a:rPr>
              <a:t> الشائعة الاستعمال الا</a:t>
            </a:r>
            <a:r>
              <a:rPr lang="en-US" sz="1800" b="1" dirty="0">
                <a:effectLst/>
                <a:latin typeface="Times New Roman" panose="02020603050405020304" pitchFamily="18" charset="0"/>
                <a:ea typeface="Times New Roman" panose="02020603050405020304" pitchFamily="18" charset="0"/>
                <a:cs typeface="+mj-cs"/>
              </a:rPr>
              <a:t> </a:t>
            </a:r>
            <a:r>
              <a:rPr lang="ar-IQ" sz="1800" b="1" dirty="0">
                <a:effectLst/>
                <a:latin typeface="Times New Roman" panose="02020603050405020304" pitchFamily="18" charset="0"/>
                <a:ea typeface="Times New Roman" panose="02020603050405020304" pitchFamily="18" charset="0"/>
                <a:cs typeface="+mj-cs"/>
              </a:rPr>
              <a:t>انها مفيدة في بعض الترب ولمحاصيل معينة , وتتركب من عدد من الاسنان المرنة المتقاربة مع بعضها لتكون شبيهة </a:t>
            </a:r>
            <a:r>
              <a:rPr lang="ar-IQ" sz="1800" b="1" dirty="0" err="1">
                <a:effectLst/>
                <a:latin typeface="Times New Roman" panose="02020603050405020304" pitchFamily="18" charset="0"/>
                <a:ea typeface="Times New Roman" panose="02020603050405020304" pitchFamily="18" charset="0"/>
                <a:cs typeface="+mj-cs"/>
              </a:rPr>
              <a:t>باسنان</a:t>
            </a:r>
            <a:r>
              <a:rPr lang="ar-IQ" sz="1800" b="1" dirty="0">
                <a:effectLst/>
                <a:latin typeface="Times New Roman" panose="02020603050405020304" pitchFamily="18" charset="0"/>
                <a:ea typeface="Times New Roman" panose="02020603050405020304" pitchFamily="18" charset="0"/>
                <a:cs typeface="+mj-cs"/>
              </a:rPr>
              <a:t> المشط وتستعمل لعزق المحصول القائم في </a:t>
            </a:r>
            <a:r>
              <a:rPr lang="ar-IQ" sz="1800" b="1" dirty="0" err="1">
                <a:effectLst/>
                <a:latin typeface="Times New Roman" panose="02020603050405020304" pitchFamily="18" charset="0"/>
                <a:ea typeface="Times New Roman" panose="02020603050405020304" pitchFamily="18" charset="0"/>
                <a:cs typeface="+mj-cs"/>
              </a:rPr>
              <a:t>ادوارة</a:t>
            </a:r>
            <a:r>
              <a:rPr lang="ar-IQ" sz="1800" b="1" dirty="0">
                <a:effectLst/>
                <a:latin typeface="Times New Roman" panose="02020603050405020304" pitchFamily="18" charset="0"/>
                <a:ea typeface="Times New Roman" panose="02020603050405020304" pitchFamily="18" charset="0"/>
                <a:cs typeface="+mj-cs"/>
              </a:rPr>
              <a:t> الاولى ,اذ تعمل الحركة الاهتزازية البسيطة </a:t>
            </a:r>
            <a:r>
              <a:rPr lang="ar-IQ" sz="1800" b="1" dirty="0" err="1">
                <a:effectLst/>
                <a:latin typeface="Times New Roman" panose="02020603050405020304" pitchFamily="18" charset="0"/>
                <a:ea typeface="Times New Roman" panose="02020603050405020304" pitchFamily="18" charset="0"/>
                <a:cs typeface="+mj-cs"/>
              </a:rPr>
              <a:t>للاسنان</a:t>
            </a:r>
            <a:r>
              <a:rPr lang="ar-IQ" sz="1800" b="1" dirty="0">
                <a:effectLst/>
                <a:latin typeface="Times New Roman" panose="02020603050405020304" pitchFamily="18" charset="0"/>
                <a:ea typeface="Times New Roman" panose="02020603050405020304" pitchFamily="18" charset="0"/>
                <a:cs typeface="+mj-cs"/>
              </a:rPr>
              <a:t> على قلع الادغال في مراحل نموها الاولى دون ان تضر بالنباتات كثيراً وعليه فان انسب وقت لهذه المعزقة هو عند ثبات النبات في موضعه والادغال </a:t>
            </a:r>
            <a:r>
              <a:rPr lang="ar-IQ" sz="1800" b="1" dirty="0" err="1">
                <a:effectLst/>
                <a:latin typeface="Times New Roman" panose="02020603050405020304" pitchFamily="18" charset="0"/>
                <a:ea typeface="Times New Roman" panose="02020603050405020304" pitchFamily="18" charset="0"/>
                <a:cs typeface="+mj-cs"/>
              </a:rPr>
              <a:t>لازالة</a:t>
            </a:r>
            <a:r>
              <a:rPr lang="ar-IQ" sz="1800" b="1" dirty="0">
                <a:effectLst/>
                <a:latin typeface="Times New Roman" panose="02020603050405020304" pitchFamily="18" charset="0"/>
                <a:ea typeface="Times New Roman" panose="02020603050405020304" pitchFamily="18" charset="0"/>
                <a:cs typeface="+mj-cs"/>
              </a:rPr>
              <a:t> حساسة لعمليات </a:t>
            </a:r>
            <a:r>
              <a:rPr lang="ar-IQ" sz="1800" b="1" dirty="0" err="1">
                <a:effectLst/>
                <a:latin typeface="Times New Roman" panose="02020603050405020304" pitchFamily="18" charset="0"/>
                <a:ea typeface="Times New Roman" panose="02020603050405020304" pitchFamily="18" charset="0"/>
                <a:cs typeface="+mj-cs"/>
              </a:rPr>
              <a:t>الخرمشة</a:t>
            </a:r>
            <a:r>
              <a:rPr lang="ar-IQ" sz="1800" b="1" dirty="0">
                <a:effectLst/>
                <a:latin typeface="Times New Roman" panose="02020603050405020304" pitchFamily="18" charset="0"/>
                <a:ea typeface="Times New Roman" panose="02020603050405020304" pitchFamily="18" charset="0"/>
                <a:cs typeface="+mj-cs"/>
              </a:rPr>
              <a:t> والعزق .</a:t>
            </a:r>
            <a:endParaRPr lang="en-US" sz="1800" dirty="0">
              <a:effectLst/>
              <a:latin typeface="Times New Roman" panose="02020603050405020304" pitchFamily="18" charset="0"/>
              <a:ea typeface="Times New Roman" panose="02020603050405020304" pitchFamily="18" charset="0"/>
              <a:cs typeface="+mj-cs"/>
            </a:endParaRPr>
          </a:p>
          <a:p>
            <a:pPr marL="0" marR="0" algn="justLow" rtl="1">
              <a:lnSpc>
                <a:spcPct val="150000"/>
              </a:lnSpc>
              <a:spcBef>
                <a:spcPts val="0"/>
              </a:spcBef>
              <a:spcAft>
                <a:spcPts val="0"/>
              </a:spcAft>
            </a:pPr>
            <a:r>
              <a:rPr lang="ar-IQ" sz="1800" b="1" dirty="0">
                <a:effectLst/>
                <a:latin typeface="Times New Roman" panose="02020603050405020304" pitchFamily="18" charset="0"/>
                <a:ea typeface="Times New Roman" panose="02020603050405020304" pitchFamily="18" charset="0"/>
                <a:cs typeface="+mj-cs"/>
              </a:rPr>
              <a:t>فوائد عملية العزق :-</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95300" algn="l"/>
              </a:tabLst>
            </a:pPr>
            <a:r>
              <a:rPr lang="ar-SA" sz="1800" b="1" dirty="0">
                <a:effectLst/>
                <a:latin typeface="Times New Roman" panose="02020603050405020304" pitchFamily="18" charset="0"/>
                <a:ea typeface="Times New Roman" panose="02020603050405020304" pitchFamily="18" charset="0"/>
                <a:cs typeface="+mj-cs"/>
              </a:rPr>
              <a:t>التخلص من الادغال النامية وسط حقول المحاصيل الاقتصادية .</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95300" algn="l"/>
              </a:tabLst>
            </a:pPr>
            <a:r>
              <a:rPr lang="ar-SA" sz="1800" b="1" dirty="0">
                <a:effectLst/>
                <a:latin typeface="Times New Roman" panose="02020603050405020304" pitchFamily="18" charset="0"/>
                <a:ea typeface="Times New Roman" panose="02020603050405020304" pitchFamily="18" charset="0"/>
                <a:cs typeface="+mj-cs"/>
              </a:rPr>
              <a:t>تفكيك الطبقة السطحية للتربة وخاصة الترب الطينية التي </a:t>
            </a:r>
            <a:r>
              <a:rPr lang="ar-SA" sz="1800" b="1" dirty="0" err="1">
                <a:effectLst/>
                <a:latin typeface="Times New Roman" panose="02020603050405020304" pitchFamily="18" charset="0"/>
                <a:ea typeface="Times New Roman" panose="02020603050405020304" pitchFamily="18" charset="0"/>
                <a:cs typeface="+mj-cs"/>
              </a:rPr>
              <a:t>تتشق</a:t>
            </a:r>
            <a:r>
              <a:rPr lang="ar-SA" sz="1800" b="1" dirty="0">
                <a:effectLst/>
                <a:latin typeface="Times New Roman" panose="02020603050405020304" pitchFamily="18" charset="0"/>
                <a:ea typeface="Times New Roman" panose="02020603050405020304" pitchFamily="18" charset="0"/>
                <a:cs typeface="+mj-cs"/>
              </a:rPr>
              <a:t> شقوق غائرة .</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95300" algn="l"/>
              </a:tabLst>
            </a:pPr>
            <a:r>
              <a:rPr lang="ar-SA" sz="1800" b="1" dirty="0">
                <a:effectLst/>
                <a:latin typeface="Times New Roman" panose="02020603050405020304" pitchFamily="18" charset="0"/>
                <a:ea typeface="Times New Roman" panose="02020603050405020304" pitchFamily="18" charset="0"/>
                <a:cs typeface="+mj-cs"/>
              </a:rPr>
              <a:t>زيادة تهوية التربة يساعد على نمو وانتشار المجموعة الجذرية و يساعد على زيادة شرب التربة للماء.</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95300" algn="l"/>
              </a:tabLst>
            </a:pPr>
            <a:r>
              <a:rPr lang="ar-SA" sz="1800" b="1" dirty="0">
                <a:effectLst/>
                <a:latin typeface="Times New Roman" panose="02020603050405020304" pitchFamily="18" charset="0"/>
                <a:ea typeface="Times New Roman" panose="02020603050405020304" pitchFamily="18" charset="0"/>
                <a:cs typeface="+mj-cs"/>
              </a:rPr>
              <a:t>خلال عملية العزق الثانية والثالثة يجب القيام بعملية التصدير (الترتيب) ينتج عن ذلك زيادة تثبيت النبات بالتربة وانتشار المجموعة الجذرية افقياً.</a:t>
            </a:r>
            <a:endParaRPr lang="en-US" sz="1800" dirty="0">
              <a:effectLst/>
              <a:latin typeface="Times New Roman" panose="02020603050405020304" pitchFamily="18" charset="0"/>
              <a:ea typeface="Times New Roman" panose="02020603050405020304" pitchFamily="18" charset="0"/>
              <a:cs typeface="+mj-cs"/>
            </a:endParaRPr>
          </a:p>
          <a:p>
            <a:pPr marL="342900" marR="0" lvl="0" indent="-342900" algn="justLow" rtl="1">
              <a:lnSpc>
                <a:spcPct val="150000"/>
              </a:lnSpc>
              <a:spcBef>
                <a:spcPts val="0"/>
              </a:spcBef>
              <a:spcAft>
                <a:spcPts val="0"/>
              </a:spcAft>
              <a:buFont typeface="+mj-lt"/>
              <a:buAutoNum type="arabicPeriod"/>
              <a:tabLst>
                <a:tab pos="495300" algn="l"/>
              </a:tabLst>
            </a:pPr>
            <a:r>
              <a:rPr lang="ar-SA" sz="1800" b="1" dirty="0">
                <a:effectLst/>
                <a:latin typeface="Times New Roman" panose="02020603050405020304" pitchFamily="18" charset="0"/>
                <a:ea typeface="Times New Roman" panose="02020603050405020304" pitchFamily="18" charset="0"/>
                <a:cs typeface="+mj-cs"/>
              </a:rPr>
              <a:t>يساعد على خلط الاسمدة الكيمياوية المضافة للتربة خلال مرحلة النمو الخضري </a:t>
            </a:r>
            <a:r>
              <a:rPr lang="ar-SA" sz="1800" b="1" dirty="0">
                <a:effectLst/>
                <a:latin typeface="Times New Roman" panose="02020603050405020304" pitchFamily="18" charset="0"/>
                <a:ea typeface="Times New Roman" panose="02020603050405020304" pitchFamily="18" charset="0"/>
                <a:cs typeface="Akhbar MT"/>
              </a:rPr>
              <a:t>.                                                                                                                                                                                                                                                                                                                                                                                                                                </a:t>
            </a:r>
            <a:endParaRPr lang="en-US" sz="1800" dirty="0">
              <a:effectLst/>
              <a:latin typeface="Times New Roman" panose="02020603050405020304" pitchFamily="18" charset="0"/>
              <a:ea typeface="Times New Roman" panose="02020603050405020304" pitchFamily="18" charset="0"/>
            </a:endParaRPr>
          </a:p>
          <a:p>
            <a:pPr marL="0" indent="0" algn="r">
              <a:buNone/>
            </a:pPr>
            <a:endParaRPr lang="en-US" dirty="0"/>
          </a:p>
        </p:txBody>
      </p:sp>
      <p:pic>
        <p:nvPicPr>
          <p:cNvPr id="5" name="Picture 4">
            <a:extLst>
              <a:ext uri="{FF2B5EF4-FFF2-40B4-BE49-F238E27FC236}">
                <a16:creationId xmlns:a16="http://schemas.microsoft.com/office/drawing/2014/main" id="{66B9DABE-D6CF-9DC6-52B6-8F8A75FF7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15" y="2460172"/>
            <a:ext cx="2539180" cy="1219200"/>
          </a:xfrm>
          <a:prstGeom prst="rect">
            <a:avLst/>
          </a:prstGeom>
        </p:spPr>
      </p:pic>
    </p:spTree>
    <p:extLst>
      <p:ext uri="{BB962C8B-B14F-4D97-AF65-F5344CB8AC3E}">
        <p14:creationId xmlns:p14="http://schemas.microsoft.com/office/powerpoint/2010/main" val="374446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2905</Words>
  <Application>Microsoft Office PowerPoint</Application>
  <PresentationFormat>Widescreen</PresentationFormat>
  <Paragraphs>153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مكائن وآلات زراعية  عملي  المحاضرة الثامنة</vt:lpstr>
      <vt:lpstr>PowerPoint Presentation</vt:lpstr>
      <vt:lpstr>PowerPoint Presentation</vt:lpstr>
      <vt:lpstr>PowerPoint Presentation</vt:lpstr>
      <vt:lpstr>  مضخة ترددية                                              ترسية                                     طاردة مركزية</vt:lpstr>
      <vt:lpstr>مرشة هيدروليكية                                                                                   معفرة</vt:lpstr>
      <vt:lpstr>PowerPoint Presentation</vt:lpstr>
      <vt:lpstr>عازقة زاحفة                                                                       عازقة دورانية</vt:lpstr>
      <vt:lpstr>PowerPoint Presentation</vt:lpstr>
      <vt:lpstr>PowerPoint Presentation</vt:lpstr>
      <vt:lpstr>PowerPoint Presentation</vt:lpstr>
      <vt:lpstr>محشة اسطوانية                                                 محشة ترددية                                          محشة قرصية</vt:lpstr>
      <vt:lpstr>PowerPoint Presentation</vt:lpstr>
      <vt:lpstr>PowerPoint Presentation</vt:lpstr>
      <vt:lpstr>PowerPoint Presentation</vt:lpstr>
      <vt:lpstr>PowerPoint Presentation</vt:lpstr>
      <vt:lpstr>وحدة القطع</vt:lpstr>
      <vt:lpstr>PowerPoint Presentation</vt:lpstr>
      <vt:lpstr>وحدة الدياسة</vt:lpstr>
      <vt:lpstr>PowerPoint Presentation</vt:lpstr>
      <vt:lpstr>                  ممشى التبن                                                      وحدة التنظيف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مكائن وآلات زراعية  عملي  المحاضرة الثامنة</dc:title>
  <dc:creator>Mustafa Almousa</dc:creator>
  <cp:lastModifiedBy>Mustafa Almousa</cp:lastModifiedBy>
  <cp:revision>10</cp:revision>
  <dcterms:created xsi:type="dcterms:W3CDTF">2024-04-13T18:02:27Z</dcterms:created>
  <dcterms:modified xsi:type="dcterms:W3CDTF">2024-04-21T16:48:47Z</dcterms:modified>
</cp:coreProperties>
</file>